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  <p:sldMasterId id="214748367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</p:sldIdLst>
  <p:sldSz cy="5143500" cx="9144000"/>
  <p:notesSz cx="6858000" cy="9144000"/>
  <p:embeddedFontLst>
    <p:embeddedFont>
      <p:font typeface="Proxima Nova"/>
      <p:regular r:id="rId83"/>
      <p:bold r:id="rId84"/>
      <p:italic r:id="rId85"/>
      <p:boldItalic r:id="rId86"/>
    </p:embeddedFont>
    <p:embeddedFont>
      <p:font typeface="Roboto Medium"/>
      <p:regular r:id="rId87"/>
      <p:bold r:id="rId88"/>
      <p:italic r:id="rId89"/>
      <p:boldItalic r:id="rId90"/>
    </p:embeddedFont>
    <p:embeddedFont>
      <p:font typeface="Roboto"/>
      <p:regular r:id="rId91"/>
      <p:bold r:id="rId92"/>
      <p:italic r:id="rId93"/>
      <p:boldItalic r:id="rId9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84" Type="http://schemas.openxmlformats.org/officeDocument/2006/relationships/font" Target="fonts/ProximaNova-bold.fntdata"/><Relationship Id="rId83" Type="http://schemas.openxmlformats.org/officeDocument/2006/relationships/font" Target="fonts/ProximaNova-regular.fntdata"/><Relationship Id="rId42" Type="http://schemas.openxmlformats.org/officeDocument/2006/relationships/slide" Target="slides/slide35.xml"/><Relationship Id="rId86" Type="http://schemas.openxmlformats.org/officeDocument/2006/relationships/font" Target="fonts/ProximaNova-boldItalic.fntdata"/><Relationship Id="rId41" Type="http://schemas.openxmlformats.org/officeDocument/2006/relationships/slide" Target="slides/slide34.xml"/><Relationship Id="rId85" Type="http://schemas.openxmlformats.org/officeDocument/2006/relationships/font" Target="fonts/ProximaNova-italic.fntdata"/><Relationship Id="rId44" Type="http://schemas.openxmlformats.org/officeDocument/2006/relationships/slide" Target="slides/slide37.xml"/><Relationship Id="rId88" Type="http://schemas.openxmlformats.org/officeDocument/2006/relationships/font" Target="fonts/RobotoMedium-bold.fntdata"/><Relationship Id="rId43" Type="http://schemas.openxmlformats.org/officeDocument/2006/relationships/slide" Target="slides/slide36.xml"/><Relationship Id="rId87" Type="http://schemas.openxmlformats.org/officeDocument/2006/relationships/font" Target="fonts/RobotoMedium-regular.fntdata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9" Type="http://schemas.openxmlformats.org/officeDocument/2006/relationships/font" Target="fonts/RobotoMedium-italic.fntdata"/><Relationship Id="rId80" Type="http://schemas.openxmlformats.org/officeDocument/2006/relationships/slide" Target="slides/slide73.xml"/><Relationship Id="rId82" Type="http://schemas.openxmlformats.org/officeDocument/2006/relationships/slide" Target="slides/slide75.xml"/><Relationship Id="rId81" Type="http://schemas.openxmlformats.org/officeDocument/2006/relationships/slide" Target="slides/slide74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31" Type="http://schemas.openxmlformats.org/officeDocument/2006/relationships/slide" Target="slides/slide24.xml"/><Relationship Id="rId75" Type="http://schemas.openxmlformats.org/officeDocument/2006/relationships/slide" Target="slides/slide68.xml"/><Relationship Id="rId30" Type="http://schemas.openxmlformats.org/officeDocument/2006/relationships/slide" Target="slides/slide23.xml"/><Relationship Id="rId74" Type="http://schemas.openxmlformats.org/officeDocument/2006/relationships/slide" Target="slides/slide67.xml"/><Relationship Id="rId33" Type="http://schemas.openxmlformats.org/officeDocument/2006/relationships/slide" Target="slides/slide26.xml"/><Relationship Id="rId77" Type="http://schemas.openxmlformats.org/officeDocument/2006/relationships/slide" Target="slides/slide70.xml"/><Relationship Id="rId32" Type="http://schemas.openxmlformats.org/officeDocument/2006/relationships/slide" Target="slides/slide25.xml"/><Relationship Id="rId76" Type="http://schemas.openxmlformats.org/officeDocument/2006/relationships/slide" Target="slides/slide69.xml"/><Relationship Id="rId35" Type="http://schemas.openxmlformats.org/officeDocument/2006/relationships/slide" Target="slides/slide28.xml"/><Relationship Id="rId79" Type="http://schemas.openxmlformats.org/officeDocument/2006/relationships/slide" Target="slides/slide72.xml"/><Relationship Id="rId34" Type="http://schemas.openxmlformats.org/officeDocument/2006/relationships/slide" Target="slides/slide27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slide" Target="slides/slide61.xml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slide" Target="slides/slide6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94" Type="http://schemas.openxmlformats.org/officeDocument/2006/relationships/font" Target="fonts/Roboto-boldItalic.fntdata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91" Type="http://schemas.openxmlformats.org/officeDocument/2006/relationships/font" Target="fonts/Roboto-regular.fntdata"/><Relationship Id="rId90" Type="http://schemas.openxmlformats.org/officeDocument/2006/relationships/font" Target="fonts/RobotoMedium-boldItalic.fntdata"/><Relationship Id="rId93" Type="http://schemas.openxmlformats.org/officeDocument/2006/relationships/font" Target="fonts/Roboto-italic.fntdata"/><Relationship Id="rId92" Type="http://schemas.openxmlformats.org/officeDocument/2006/relationships/font" Target="fonts/Roboto-bold.fntdata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jpg>
</file>

<file path=ppt/media/image3.png>
</file>

<file path=ppt/media/image4.jp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a4b3232fe_3_2:notes"/>
          <p:cNvSpPr/>
          <p:nvPr>
            <p:ph idx="2" type="sldImg"/>
          </p:nvPr>
        </p:nvSpPr>
        <p:spPr>
          <a:xfrm>
            <a:off x="457200" y="571500"/>
            <a:ext cx="3657600" cy="15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35a4b3232fe_3_2:notes"/>
          <p:cNvSpPr txBox="1"/>
          <p:nvPr>
            <p:ph idx="1" type="body"/>
          </p:nvPr>
        </p:nvSpPr>
        <p:spPr>
          <a:xfrm>
            <a:off x="457200" y="2200275"/>
            <a:ext cx="3657600" cy="18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925" lIns="55875" spcFirstLastPara="1" rIns="55875" wrap="square" tIns="2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</a:t>
            </a:r>
            <a:r>
              <a:rPr lang="en"/>
              <a:t>points</a:t>
            </a:r>
            <a:r>
              <a:rPr lang="en"/>
              <a:t> are: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software quality &amp; clean 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Their relationship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can we do about them</a:t>
            </a:r>
            <a:endParaRPr/>
          </a:p>
        </p:txBody>
      </p:sp>
      <p:sp>
        <p:nvSpPr>
          <p:cNvPr id="108" name="Google Shape;108;g35a4b3232fe_3_2:notes"/>
          <p:cNvSpPr txBox="1"/>
          <p:nvPr>
            <p:ph idx="12" type="sldNum"/>
          </p:nvPr>
        </p:nvSpPr>
        <p:spPr>
          <a:xfrm>
            <a:off x="2589742" y="4342607"/>
            <a:ext cx="19812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b" bIns="27925" lIns="55875" spcFirstLastPara="1" rIns="55875" wrap="square" tIns="279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/>
              <a:t>‹#›</a:t>
            </a:fld>
            <a:endParaRPr sz="9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a4b3232fe_3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a4b3232fe_3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50">
                <a:solidFill>
                  <a:srgbClr val="0C0D0E"/>
                </a:solidFill>
                <a:highlight>
                  <a:schemeClr val="lt1"/>
                </a:highlight>
              </a:rPr>
              <a:t>The committee voted to accept namespaces into the standard in 1993. Most compilers supported it fairly shortly after that, so for around 5 years before the standard was approved.</a:t>
            </a:r>
            <a:endParaRPr sz="1150">
              <a:solidFill>
                <a:srgbClr val="0C0D0E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a4b3232fe_3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a4b3232fe_3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1442fa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1442fa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1442fa1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1442fa1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f1442fa1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f1442fa1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a4b3232fe_3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a4b3232fe_3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5a4b3232fe_3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5a4b3232fe_3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a4b3232fe_3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a4b3232fe_3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a4b3232fe_3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5a4b3232fe_3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5a4b3232fe_3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5a4b3232fe_3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a4b3232fe_3_67:notes"/>
          <p:cNvSpPr txBox="1"/>
          <p:nvPr>
            <p:ph idx="1" type="body"/>
          </p:nvPr>
        </p:nvSpPr>
        <p:spPr>
          <a:xfrm>
            <a:off x="685800" y="4400640"/>
            <a:ext cx="5485800" cy="3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35a4b3232fe_3_67:notes"/>
          <p:cNvSpPr/>
          <p:nvPr/>
        </p:nvSpPr>
        <p:spPr>
          <a:xfrm>
            <a:off x="0" y="0"/>
            <a:ext cx="29712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35a4b3232fe_3_67:notes"/>
          <p:cNvSpPr/>
          <p:nvPr/>
        </p:nvSpPr>
        <p:spPr>
          <a:xfrm>
            <a:off x="3884760" y="8685360"/>
            <a:ext cx="2971200" cy="45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g35a4b3232fe_3_67:notes"/>
          <p:cNvSpPr/>
          <p:nvPr>
            <p:ph idx="2" type="sldImg"/>
          </p:nvPr>
        </p:nvSpPr>
        <p:spPr>
          <a:xfrm>
            <a:off x="1143213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a5112084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a5112084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 sz="1180">
              <a:solidFill>
                <a:srgbClr val="61616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a5112084c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a5112084c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a4b3232fe_3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a4b3232fe_3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a4b3232fe_3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a4b3232fe_3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5a4b3232fe_3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5a4b3232fe_3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a4b3232fe_3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a4b3232fe_3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5a4b3232fe_3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5a4b3232fe_3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a4b3232fe_3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a4b3232fe_3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a4b3232fe_3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a4b3232fe_3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5a4b3232fe_3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5a4b3232fe_3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a4b3232fe_3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a4b3232fe_3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61aad4129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61aad4129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687c3d7d3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687c3d7d3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5a4b3232fe_3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5a4b3232fe_3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5a4b3232fe_3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5a4b3232fe_3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a4b3232fe_3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a4b3232fe_3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5a4b3232fe_3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35a4b3232fe_3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5a4b3232fe_3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5a4b3232fe_3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5a4b3232fe_3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5a4b3232fe_3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6a4e35ef1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6a4e35ef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36a4e35ef1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36a4e35ef1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a4b3232fe_3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a4b3232fe_3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5f399be9a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5f399be9a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35a4b3232fe_3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35a4b3232fe_3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043480d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043480d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687c3d7d3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687c3d7d3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5a4b3232fe_3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5a4b3232fe_3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5e043480d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5e043480d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66aa8cf77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366aa8cf77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5a4b3232fe_3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35a4b3232fe_3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a4b3232fe_3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a4b3232fe_3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35a4b3232fe_3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35a4b3232fe_3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a4b3232fe_3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a4b3232fe_3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5a4b3232fe_3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5a4b3232fe_3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5a4b3232fe_3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5a4b3232fe_3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5a4b3232fe_3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5a4b3232fe_3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35a4b3232fe_3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35a4b3232fe_3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5a4b3232fe_3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5a4b3232fe_3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a4b3232fe_3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a4b3232fe_3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5a4b3232fe_3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5a4b3232fe_3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35a4b3232fe_3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35a4b3232fe_3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5a4b3232fe_3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35a4b3232fe_3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35a4b3232fe_3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35a4b3232fe_3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a4b3232fe_3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a4b3232fe_3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35a4b3232fe_3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35a4b3232fe_3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35a4b3232fe_3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35a4b3232fe_3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35a4b3232fe_3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35a4b3232fe_3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5a4b3232fe_3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5a4b3232fe_3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35a4b3232fe_3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35a4b3232fe_3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35a4b3232fe_3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35a4b3232fe_3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5a4b3232fe_3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35a4b3232fe_3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35a4b3232fe_3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35a4b3232fe_3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35a4b3232fe_3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35a4b3232fe_3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35a4b3232fe_3_4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35a4b3232fe_3_4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694e95676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694e95676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35a4b3232fe_3_4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35a4b3232fe_3_4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35a4b3232fe_3_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35a4b3232fe_3_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35a4b3232fe_3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35a4b3232fe_3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5a4b3232fe_3_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5a4b3232fe_3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35a4b3232fe_3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35a4b3232fe_3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5a4b3232fe_3_469:notes"/>
          <p:cNvSpPr/>
          <p:nvPr>
            <p:ph idx="2" type="sldImg"/>
          </p:nvPr>
        </p:nvSpPr>
        <p:spPr>
          <a:xfrm>
            <a:off x="457200" y="571500"/>
            <a:ext cx="3657600" cy="1543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4" name="Google Shape;674;g35a4b3232fe_3_469:notes"/>
          <p:cNvSpPr txBox="1"/>
          <p:nvPr>
            <p:ph idx="1" type="body"/>
          </p:nvPr>
        </p:nvSpPr>
        <p:spPr>
          <a:xfrm>
            <a:off x="457200" y="2200275"/>
            <a:ext cx="3657600" cy="18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27925" lIns="55875" spcFirstLastPara="1" rIns="55875" wrap="square" tIns="279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g35a4b3232fe_3_469:notes"/>
          <p:cNvSpPr txBox="1"/>
          <p:nvPr>
            <p:ph idx="12" type="sldNum"/>
          </p:nvPr>
        </p:nvSpPr>
        <p:spPr>
          <a:xfrm>
            <a:off x="2589742" y="4342607"/>
            <a:ext cx="1981200" cy="229500"/>
          </a:xfrm>
          <a:prstGeom prst="rect">
            <a:avLst/>
          </a:prstGeom>
          <a:noFill/>
          <a:ln>
            <a:noFill/>
          </a:ln>
        </p:spPr>
        <p:txBody>
          <a:bodyPr anchorCtr="0" anchor="b" bIns="27925" lIns="55875" spcFirstLastPara="1" rIns="55875" wrap="square" tIns="279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900"/>
              <a:t>‹#›</a:t>
            </a:fld>
            <a:endParaRPr sz="9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a4b3232fe_3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a4b3232fe_3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a4b3232fe_3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a4b3232fe_3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Google Shape;57;p16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6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7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7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" name="Google Shape;6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78" name="Google Shape;7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2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2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0" name="Google Shape;90;p2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1" name="Google Shape;91;p23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2" name="Google Shape;92;p23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3" name="Google Shape;93;p2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5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101" name="Google Shape;101;p25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4" name="Google Shape;5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55" name="Google Shape;5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4.jpg"/><Relationship Id="rId5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hyperlink" Target="http://sandordargo.com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2.xml"/><Relationship Id="rId3" Type="http://schemas.openxmlformats.org/officeDocument/2006/relationships/hyperlink" Target="https://isocpp.github.io/CppCoreGuidelines/CppCoreGuidelines#c5-place-helper-functions-in-the-same-namespace-as-the-class-they-support" TargetMode="External"/><Relationship Id="rId4" Type="http://schemas.openxmlformats.org/officeDocument/2006/relationships/hyperlink" Target="https://isocpp.github.io/CppCoreGuidelines/CppCoreGuidelines#Ro-namespace" TargetMode="External"/><Relationship Id="rId11" Type="http://schemas.openxmlformats.org/officeDocument/2006/relationships/hyperlink" Target="https://isocpp.github.io/CppCoreGuidelines/CppCoreGuidelines#sl3-do-not-add-non-standard-entities-to-namespace-std" TargetMode="External"/><Relationship Id="rId10" Type="http://schemas.openxmlformats.org/officeDocument/2006/relationships/hyperlink" Target="https://isocpp.github.io/CppCoreGuidelines/CppCoreGuidelines#sf22-use-an-unnamed-anonymous-namespace-for-all-internalnon-exported-entities" TargetMode="External"/><Relationship Id="rId9" Type="http://schemas.openxmlformats.org/officeDocument/2006/relationships/hyperlink" Target="https://isocpp.github.io/CppCoreGuidelines/CppCoreGuidelines#sf21-dont-use-an-unnamed-anonymous-namespace-in-a-header" TargetMode="External"/><Relationship Id="rId5" Type="http://schemas.openxmlformats.org/officeDocument/2006/relationships/hyperlink" Target="https://isocpp.github.io/CppCoreGuidelines/CppCoreGuidelines#t47-avoid-highly-visible-unconstrained-templates-with-common-names" TargetMode="External"/><Relationship Id="rId6" Type="http://schemas.openxmlformats.org/officeDocument/2006/relationships/hyperlink" Target="https://isocpp.github.io/CppCoreGuidelines/CppCoreGuidelines#sf6-use-using-namespace-directives-for-transition-for-foundation-libraries-such-as-std-or-within-a-local-scope-only" TargetMode="External"/><Relationship Id="rId7" Type="http://schemas.openxmlformats.org/officeDocument/2006/relationships/hyperlink" Target="https://isocpp.github.io/CppCoreGuidelines/CppCoreGuidelines#sf7-dont-write-using-namespace-at-global-scope-in-a-header-file" TargetMode="External"/><Relationship Id="rId8" Type="http://schemas.openxmlformats.org/officeDocument/2006/relationships/hyperlink" Target="https://isocpp.github.io/CppCoreGuidelines/CppCoreGuidelines#sf20-use-namespaces-to-express-logical-structure" TargetMode="Externa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3.xml"/><Relationship Id="rId3" Type="http://schemas.openxmlformats.org/officeDocument/2006/relationships/hyperlink" Target="https://google.github.io/styleguide/cppguide.html#Namespaces" TargetMode="Externa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4.xml"/><Relationship Id="rId3" Type="http://schemas.openxmlformats.org/officeDocument/2006/relationships/hyperlink" Target="https://google.github.io/styleguide/cppguide.html#Namespace_Names" TargetMode="Externa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5.xml"/><Relationship Id="rId3" Type="http://schemas.openxmlformats.org/officeDocument/2006/relationships/hyperlink" Target="https://google.github.io/styleguide/cppguide.html#Namespace_Formatting" TargetMode="Externa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.png"/><Relationship Id="rId4" Type="http://schemas.openxmlformats.org/officeDocument/2006/relationships/image" Target="../media/image4.jp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0A1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/>
          <p:nvPr/>
        </p:nvSpPr>
        <p:spPr>
          <a:xfrm>
            <a:off x="1853550" y="3162025"/>
            <a:ext cx="17457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rgbClr val="FFFFFF"/>
                </a:solidFill>
              </a:rPr>
              <a:t>Sandor</a:t>
            </a:r>
            <a:br>
              <a:rPr b="1" i="0" lang="en" sz="3200" u="none" cap="none" strike="noStrike">
                <a:solidFill>
                  <a:schemeClr val="dk1"/>
                </a:solidFill>
              </a:rPr>
            </a:br>
            <a:r>
              <a:rPr b="1" lang="en" sz="3200">
                <a:solidFill>
                  <a:srgbClr val="FFFFFF"/>
                </a:solidFill>
              </a:rPr>
              <a:t>Dargo</a:t>
            </a:r>
            <a:endParaRPr b="1" i="0" sz="3200" u="none" cap="none" strike="noStrike">
              <a:solidFill>
                <a:schemeClr val="dk1"/>
              </a:solidFill>
            </a:endParaRPr>
          </a:p>
        </p:txBody>
      </p:sp>
      <p:sp>
        <p:nvSpPr>
          <p:cNvPr id="111" name="Google Shape;111;p27"/>
          <p:cNvSpPr/>
          <p:nvPr/>
        </p:nvSpPr>
        <p:spPr>
          <a:xfrm>
            <a:off x="495300" y="591423"/>
            <a:ext cx="8153400" cy="18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C++ Fundamentals: </a:t>
            </a:r>
            <a:br>
              <a:rPr lang="en" sz="43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en" sz="43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Namespaces 101</a:t>
            </a:r>
            <a:endParaRPr sz="43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12" name="Google Shape;11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299" y="3033013"/>
            <a:ext cx="1249200" cy="124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3" name="Google Shape;113;p27"/>
          <p:cNvSpPr txBox="1"/>
          <p:nvPr/>
        </p:nvSpPr>
        <p:spPr>
          <a:xfrm>
            <a:off x="495300" y="4696075"/>
            <a:ext cx="4249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27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rPr>
              <a:t>T W I T T E R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@SandorDargo   	</a:t>
            </a:r>
            <a:r>
              <a:rPr b="1" lang="en" sz="700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rPr>
              <a:t>W E B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sandordargo.com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4" name="Google Shape;11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292" y="3033013"/>
            <a:ext cx="1249200" cy="124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5" name="Google Shape;115;p27"/>
          <p:cNvSpPr/>
          <p:nvPr/>
        </p:nvSpPr>
        <p:spPr>
          <a:xfrm>
            <a:off x="495300" y="3033013"/>
            <a:ext cx="1249200" cy="1249200"/>
          </a:xfrm>
          <a:prstGeom prst="donut">
            <a:avLst>
              <a:gd fmla="val 945" name="adj"/>
            </a:avLst>
          </a:prstGeom>
          <a:solidFill>
            <a:srgbClr val="19E68C"/>
          </a:solidFill>
          <a:ln cap="flat" cmpd="sng" w="9525">
            <a:solidFill>
              <a:srgbClr val="19E6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7"/>
          <p:cNvSpPr txBox="1"/>
          <p:nvPr/>
        </p:nvSpPr>
        <p:spPr>
          <a:xfrm>
            <a:off x="5624700" y="3252775"/>
            <a:ext cx="29724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</a:rPr>
              <a:t> C++ On Sea</a:t>
            </a:r>
            <a:br>
              <a:rPr b="1" lang="en" sz="2000">
                <a:solidFill>
                  <a:schemeClr val="lt1"/>
                </a:solidFill>
              </a:rPr>
            </a:br>
            <a:r>
              <a:rPr b="1" lang="en">
                <a:solidFill>
                  <a:schemeClr val="lt1"/>
                </a:solidFill>
              </a:rPr>
              <a:t>23th June 2025, Folkestone (UK)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117" name="Google Shape;117;p27" title="Namespaces 101_Title Card copy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C++98: The Introduction of Namespaces</a:t>
            </a:r>
            <a:endParaRPr/>
          </a:p>
        </p:txBody>
      </p:sp>
      <p:sp>
        <p:nvSpPr>
          <p:cNvPr id="183" name="Google Shape;183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4" name="Google Shape;184;p36"/>
          <p:cNvSpPr txBox="1"/>
          <p:nvPr>
            <p:ph idx="1" type="body"/>
          </p:nvPr>
        </p:nvSpPr>
        <p:spPr>
          <a:xfrm>
            <a:off x="311700" y="1152475"/>
            <a:ext cx="4119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Key features from the start:</a:t>
            </a:r>
            <a:endParaRPr sz="20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Name collision prevention</a:t>
            </a:r>
            <a:endParaRPr sz="20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Logical code grouping</a:t>
            </a:r>
            <a:endParaRPr sz="20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Scope control</a:t>
            </a:r>
            <a:endParaRPr sz="20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The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n" sz="2000"/>
              <a:t> namespace</a:t>
            </a:r>
            <a:endParaRPr sz="20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The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using</a:t>
            </a:r>
            <a:r>
              <a:rPr lang="en" sz="2000"/>
              <a:t> directive and declaration</a:t>
            </a:r>
            <a:endParaRPr sz="2000"/>
          </a:p>
        </p:txBody>
      </p:sp>
      <p:sp>
        <p:nvSpPr>
          <p:cNvPr id="185" name="Google Shape;185;p36"/>
          <p:cNvSpPr txBox="1"/>
          <p:nvPr>
            <p:ph idx="2" type="body"/>
          </p:nvPr>
        </p:nvSpPr>
        <p:spPr>
          <a:xfrm>
            <a:off x="4482125" y="1152475"/>
            <a:ext cx="435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// https://godbolt.org/z/61rv7nqMe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namespace lib {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int value = 42;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void printValue() {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std::cout &lt;&lt; "value: " &lt;&lt; value &lt;&lt; ‘\n’;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  // namespace lib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lib::printValue(); 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using namespace lib; // using directive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std::cout &lt;&lt; "value: " &lt;&lt; value &lt;&lt; ‘\n’;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using std::cout; // using declaration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cout &lt;&lt; "Hello!" &lt;&lt; ‘\n’;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return 0;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C++11: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inline</a:t>
            </a:r>
            <a:r>
              <a:rPr lang="en"/>
              <a:t> Namespaces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2" name="Google Shape;192;p37"/>
          <p:cNvSpPr txBox="1"/>
          <p:nvPr>
            <p:ph idx="1" type="body"/>
          </p:nvPr>
        </p:nvSpPr>
        <p:spPr>
          <a:xfrm>
            <a:off x="311700" y="1152475"/>
            <a:ext cx="448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Act like the enclosing scope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Treated as if they’re in the parent scope</a:t>
            </a:r>
            <a:endParaRPr sz="1800"/>
          </a:p>
        </p:txBody>
      </p:sp>
      <p:sp>
        <p:nvSpPr>
          <p:cNvPr id="193" name="Google Shape;193;p37"/>
          <p:cNvSpPr txBox="1"/>
          <p:nvPr>
            <p:ph idx="2" type="body"/>
          </p:nvPr>
        </p:nvSpPr>
        <p:spPr>
          <a:xfrm>
            <a:off x="4832400" y="1152475"/>
            <a:ext cx="3999900" cy="35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https://godbolt.org/z/MKWebf333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my_library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v1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void printMessage() { /* … */ }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v1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inline namespace v2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void printMessage() { /* … */ }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v2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my_library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my_library::v1::printMessage(); // v1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my_library::v2::printMessage(); // v2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my_library::printMessage(); // also v2!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C++11: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inline</a:t>
            </a:r>
            <a:r>
              <a:rPr lang="en"/>
              <a:t> Namespaces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38"/>
          <p:cNvSpPr txBox="1"/>
          <p:nvPr>
            <p:ph idx="1" type="body"/>
          </p:nvPr>
        </p:nvSpPr>
        <p:spPr>
          <a:xfrm>
            <a:off x="311700" y="1152475"/>
            <a:ext cx="448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Act like the enclosing scope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Treated as if they’re in the parent scope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Makes versioning easier</a:t>
            </a:r>
            <a:endParaRPr sz="1800"/>
          </a:p>
        </p:txBody>
      </p:sp>
      <p:sp>
        <p:nvSpPr>
          <p:cNvPr id="201" name="Google Shape;201;p38"/>
          <p:cNvSpPr txBox="1"/>
          <p:nvPr>
            <p:ph idx="2" type="body"/>
          </p:nvPr>
        </p:nvSpPr>
        <p:spPr>
          <a:xfrm>
            <a:off x="4832400" y="1152475"/>
            <a:ext cx="3999900" cy="35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https://godbolt.org/z/MKWebf333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my_library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v1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void printMessage() { /* … */ }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v1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inline namespace v2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void printMessage() { /* … */ }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v2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my_library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my_library::v1::printMessage(); // v1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my_library::v2::printMessage(); // v2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my_library::printMessage(); // also v2!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C++11: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inline</a:t>
            </a:r>
            <a:r>
              <a:rPr lang="en"/>
              <a:t> Namespaces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8" name="Google Shape;208;p39"/>
          <p:cNvSpPr txBox="1"/>
          <p:nvPr>
            <p:ph idx="1" type="body"/>
          </p:nvPr>
        </p:nvSpPr>
        <p:spPr>
          <a:xfrm>
            <a:off x="311700" y="1152475"/>
            <a:ext cx="448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Act like the enclosing scope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Treated as if they’re in the parent scope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Makes versioning easier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The 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inline</a:t>
            </a:r>
            <a:r>
              <a:rPr lang="en" sz="1800"/>
              <a:t> version can be directly used</a:t>
            </a:r>
            <a:endParaRPr sz="1800"/>
          </a:p>
        </p:txBody>
      </p:sp>
      <p:sp>
        <p:nvSpPr>
          <p:cNvPr id="209" name="Google Shape;209;p39"/>
          <p:cNvSpPr txBox="1"/>
          <p:nvPr>
            <p:ph idx="2" type="body"/>
          </p:nvPr>
        </p:nvSpPr>
        <p:spPr>
          <a:xfrm>
            <a:off x="4832400" y="1152475"/>
            <a:ext cx="3999900" cy="35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https://godbolt.org/z/MKWebf333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my_library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v1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void printMessage() { /* … */ }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v1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inline namespace v2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void printMessage() { /* … */ }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v2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my_library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my_library::v1::printMessage(); // v1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my_library::v2::printMessage(); // v2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my_library::printMessage(); // also v2!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C++11: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inline</a:t>
            </a:r>
            <a:r>
              <a:rPr lang="en"/>
              <a:t> Namespaces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40"/>
          <p:cNvSpPr txBox="1"/>
          <p:nvPr>
            <p:ph idx="1" type="body"/>
          </p:nvPr>
        </p:nvSpPr>
        <p:spPr>
          <a:xfrm>
            <a:off x="311700" y="1152475"/>
            <a:ext cx="448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Act like the enclosing scope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Treated as if they’re in the parent scope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Makes versioning easier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/>
              <a:t>The </a:t>
            </a:r>
            <a:r>
              <a:rPr lang="en" sz="1800">
                <a:latin typeface="Courier New"/>
                <a:ea typeface="Courier New"/>
                <a:cs typeface="Courier New"/>
                <a:sym typeface="Courier New"/>
              </a:rPr>
              <a:t>inline</a:t>
            </a:r>
            <a:r>
              <a:rPr lang="en" sz="1800"/>
              <a:t> version can be directly used</a:t>
            </a:r>
            <a:endParaRPr sz="18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Ideal for the latest version</a:t>
            </a:r>
            <a:endParaRPr sz="1800"/>
          </a:p>
        </p:txBody>
      </p:sp>
      <p:sp>
        <p:nvSpPr>
          <p:cNvPr id="217" name="Google Shape;217;p40"/>
          <p:cNvSpPr txBox="1"/>
          <p:nvPr>
            <p:ph idx="2" type="body"/>
          </p:nvPr>
        </p:nvSpPr>
        <p:spPr>
          <a:xfrm>
            <a:off x="4832400" y="1152475"/>
            <a:ext cx="3999900" cy="35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https://godbolt.org/z/MKWebf333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my_library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v1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void printMessage() { /* … */ }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v1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inline namespace v2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void printMessage() { /* … */ }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v2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my_library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my_library::v1::printMessage(); // v1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my_library::v2::printMessage(); // v2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my_library::printMessage(); // also v2!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C++17: Nested Namespace Openings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41"/>
          <p:cNvSpPr txBox="1"/>
          <p:nvPr>
            <p:ph idx="1" type="body"/>
          </p:nvPr>
        </p:nvSpPr>
        <p:spPr>
          <a:xfrm>
            <a:off x="311550" y="1619250"/>
            <a:ext cx="39999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2000"/>
              <a:t>Before: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namespace outer {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namespace inner {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class Widget;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}  // namespace inner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}  // namespace outer</a:t>
            </a:r>
            <a:endParaRPr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90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5" name="Google Shape;225;p41"/>
          <p:cNvSpPr txBox="1"/>
          <p:nvPr>
            <p:ph idx="2" type="body"/>
          </p:nvPr>
        </p:nvSpPr>
        <p:spPr>
          <a:xfrm>
            <a:off x="4832400" y="1619275"/>
            <a:ext cx="39999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After: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namespace outer::inner {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class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 Widget;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}  //  namespace outer::inner</a:t>
            </a:r>
            <a:endParaRPr sz="1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6" name="Google Shape;226;p41"/>
          <p:cNvSpPr txBox="1"/>
          <p:nvPr/>
        </p:nvSpPr>
        <p:spPr>
          <a:xfrm>
            <a:off x="311775" y="1145375"/>
            <a:ext cx="8520600" cy="6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Becomes easier to open nested namespaces</a:t>
            </a:r>
            <a:endParaRPr sz="2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C++20: </a:t>
            </a:r>
            <a:r>
              <a:rPr lang="en"/>
              <a:t>Nested Inline Namespaces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3" name="Google Shape;233;p42"/>
          <p:cNvSpPr txBox="1"/>
          <p:nvPr>
            <p:ph idx="1" type="body"/>
          </p:nvPr>
        </p:nvSpPr>
        <p:spPr>
          <a:xfrm>
            <a:off x="311700" y="1619250"/>
            <a:ext cx="39999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Before: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namespace outer::middle {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inline namespace inner {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class Widget;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}  // namespace inner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}  // namespace outer::middle</a:t>
            </a:r>
            <a:endParaRPr sz="1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4" name="Google Shape;234;p42"/>
          <p:cNvSpPr txBox="1"/>
          <p:nvPr>
            <p:ph idx="2" type="body"/>
          </p:nvPr>
        </p:nvSpPr>
        <p:spPr>
          <a:xfrm>
            <a:off x="4832400" y="1619425"/>
            <a:ext cx="3999900" cy="29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After: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namespace outer::middle::inline inner {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class Widget;</a:t>
            </a:r>
            <a:br>
              <a:rPr lang="en" sz="17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} // 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namespace outer::middle…</a:t>
            </a:r>
            <a:endParaRPr sz="1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5" name="Google Shape;235;p42"/>
          <p:cNvSpPr txBox="1"/>
          <p:nvPr/>
        </p:nvSpPr>
        <p:spPr>
          <a:xfrm>
            <a:off x="311700" y="1155325"/>
            <a:ext cx="8520600" cy="6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Becomes easier to open nested </a:t>
            </a:r>
            <a:r>
              <a:rPr b="1" lang="en" sz="2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inline</a:t>
            </a:r>
            <a:r>
              <a:rPr lang="en" sz="2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 namespaces</a:t>
            </a:r>
            <a:endParaRPr sz="20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3"/>
          <p:cNvSpPr txBox="1"/>
          <p:nvPr>
            <p:ph type="title"/>
          </p:nvPr>
        </p:nvSpPr>
        <p:spPr>
          <a:xfrm>
            <a:off x="510450" y="2057400"/>
            <a:ext cx="57015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 Mechanics and Scope Rules</a:t>
            </a:r>
            <a:endParaRPr/>
          </a:p>
        </p:txBody>
      </p:sp>
      <p:sp>
        <p:nvSpPr>
          <p:cNvPr id="241" name="Google Shape;24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2" name="Google Shape;242;p43"/>
          <p:cNvSpPr txBox="1"/>
          <p:nvPr/>
        </p:nvSpPr>
        <p:spPr>
          <a:xfrm>
            <a:off x="6212025" y="205625"/>
            <a:ext cx="2931900" cy="52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 to Namespaces</a:t>
            </a:r>
            <a:endParaRPr sz="170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 Evolution</a:t>
            </a:r>
            <a:endParaRPr sz="19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 Mechanics and Scope Rules</a:t>
            </a:r>
            <a:endParaRPr sz="17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Best Practices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4"/>
          <p:cNvSpPr txBox="1"/>
          <p:nvPr>
            <p:ph type="title"/>
          </p:nvPr>
        </p:nvSpPr>
        <p:spPr>
          <a:xfrm>
            <a:off x="0" y="526350"/>
            <a:ext cx="914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 lookup rules</a:t>
            </a:r>
            <a:endParaRPr/>
          </a:p>
        </p:txBody>
      </p:sp>
      <p:sp>
        <p:nvSpPr>
          <p:cNvPr id="248" name="Google Shape;248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qualified name look up?</a:t>
            </a:r>
            <a:endParaRPr/>
          </a:p>
        </p:txBody>
      </p:sp>
      <p:sp>
        <p:nvSpPr>
          <p:cNvPr id="254" name="Google Shape;25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5" name="Google Shape;255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When you see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 a::b::x</a:t>
            </a:r>
            <a:r>
              <a:rPr lang="en" sz="2000"/>
              <a:t>, that's a qualified name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Lookup starts with what's left of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n" sz="2000"/>
              <a:t> (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a::b</a:t>
            </a:r>
            <a:r>
              <a:rPr lang="en" sz="2000"/>
              <a:t> in this case).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The search is confined to the specified scope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It doesn't jump to outer scopes automatically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using</a:t>
            </a:r>
            <a:r>
              <a:rPr lang="en" sz="2000"/>
              <a:t> directives in the named scope are considered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/>
          <p:nvPr/>
        </p:nvSpPr>
        <p:spPr>
          <a:xfrm>
            <a:off x="201150" y="584550"/>
            <a:ext cx="8421000" cy="350400"/>
          </a:xfrm>
          <a:prstGeom prst="rect">
            <a:avLst/>
          </a:prstGeom>
          <a:noFill/>
          <a:ln>
            <a:noFill/>
          </a:ln>
        </p:spPr>
        <p:txBody>
          <a:bodyPr anchorCtr="1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Google Shape;12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73300" y="0"/>
            <a:ext cx="3370699" cy="505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Am I?</a:t>
            </a:r>
            <a:endParaRPr/>
          </a:p>
        </p:txBody>
      </p:sp>
      <p:sp>
        <p:nvSpPr>
          <p:cNvPr id="127" name="Google Shape;127;p28"/>
          <p:cNvSpPr txBox="1"/>
          <p:nvPr>
            <p:ph idx="1" type="body"/>
          </p:nvPr>
        </p:nvSpPr>
        <p:spPr>
          <a:xfrm>
            <a:off x="311700" y="1152475"/>
            <a:ext cx="542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Sándor DARGÓ</a:t>
            </a:r>
            <a:endParaRPr sz="20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Senior Engineer at </a:t>
            </a:r>
            <a:r>
              <a:rPr b="1" lang="en" sz="2000">
                <a:solidFill>
                  <a:schemeClr val="lt2"/>
                </a:solidFill>
              </a:rPr>
              <a:t>Spotify</a:t>
            </a:r>
            <a:r>
              <a:rPr lang="en" sz="2000"/>
              <a:t> </a:t>
            </a:r>
            <a:endParaRPr sz="20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Enthusiastic blogger: </a:t>
            </a:r>
            <a:r>
              <a:rPr lang="en" sz="2000" u="sng">
                <a:solidFill>
                  <a:schemeClr val="hlink"/>
                </a:solidFill>
                <a:hlinkClick r:id="rId4"/>
              </a:rPr>
              <a:t>sandordargo.com</a:t>
            </a:r>
            <a:endParaRPr sz="2000"/>
          </a:p>
          <a:p>
            <a:pPr indent="0" lvl="0" marL="3429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Curious o</a:t>
            </a:r>
            <a:r>
              <a:rPr lang="en" sz="2000"/>
              <a:t>enophile</a:t>
            </a:r>
            <a:endParaRPr sz="2000"/>
          </a:p>
          <a:p>
            <a:pPr indent="0" lvl="0" marL="3429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Fortunate father of two</a:t>
            </a:r>
            <a:endParaRPr sz="2000"/>
          </a:p>
        </p:txBody>
      </p:sp>
      <p:sp>
        <p:nvSpPr>
          <p:cNvPr id="128" name="Google Shape;12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Qualified name lookup – Example  1)</a:t>
            </a:r>
            <a:endParaRPr/>
          </a:p>
        </p:txBody>
      </p:sp>
      <p:sp>
        <p:nvSpPr>
          <p:cNvPr id="261" name="Google Shape;26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4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We ask for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a::b::x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First, lookup happens in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a::b</a:t>
            </a:r>
            <a:r>
              <a:rPr lang="en" sz="2000"/>
              <a:t>.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x </a:t>
            </a:r>
            <a:r>
              <a:rPr lang="en" sz="2000"/>
              <a:t>is found there!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using namespace c;</a:t>
            </a:r>
            <a:r>
              <a:rPr lang="en" sz="2000"/>
              <a:t> also introduces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2000"/>
              <a:t>, but it has lesser priority</a:t>
            </a:r>
            <a:endParaRPr sz="2000"/>
          </a:p>
        </p:txBody>
      </p:sp>
      <p:sp>
        <p:nvSpPr>
          <p:cNvPr id="263" name="Google Shape;263;p4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// https://godbolt.org/z/EnT67enxv</a:t>
            </a: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#include &lt;print&gt;</a:t>
            </a: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namespace c { </a:t>
            </a: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int x = 3; </a:t>
            </a: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} // namespace c</a:t>
            </a: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namespace a::b {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using namespace c;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int x = 2;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} // namespace a::b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  std::println("{}", a::b::x); 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Qualified name lookup </a:t>
            </a:r>
            <a:r>
              <a:rPr lang="en"/>
              <a:t>– Example  2)</a:t>
            </a:r>
            <a:endParaRPr/>
          </a:p>
        </p:txBody>
      </p:sp>
      <p:sp>
        <p:nvSpPr>
          <p:cNvPr id="269" name="Google Shape;269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0" name="Google Shape;270;p4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/>
              <a:t>We ask for </a:t>
            </a:r>
            <a:r>
              <a:rPr lang="en" sz="1850">
                <a:latin typeface="Courier New"/>
                <a:ea typeface="Courier New"/>
                <a:cs typeface="Courier New"/>
                <a:sym typeface="Courier New"/>
              </a:rPr>
              <a:t>a::b::x</a:t>
            </a:r>
            <a:endParaRPr sz="185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50"/>
              <a:t>First, lookup happens in </a:t>
            </a:r>
            <a:r>
              <a:rPr lang="en" sz="1850">
                <a:latin typeface="Courier New"/>
                <a:ea typeface="Courier New"/>
                <a:cs typeface="Courier New"/>
                <a:sym typeface="Courier New"/>
              </a:rPr>
              <a:t>a::b</a:t>
            </a:r>
            <a:r>
              <a:rPr lang="en" sz="1850"/>
              <a:t>.</a:t>
            </a:r>
            <a:endParaRPr sz="185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50"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850"/>
              <a:t> is now </a:t>
            </a:r>
            <a:r>
              <a:rPr lang="en" sz="1850"/>
              <a:t>commented</a:t>
            </a:r>
            <a:r>
              <a:rPr lang="en" sz="1850"/>
              <a:t> out!</a:t>
            </a:r>
            <a:endParaRPr sz="185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50"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lang="en" sz="1850"/>
              <a:t> is still found thanks to </a:t>
            </a:r>
            <a:r>
              <a:rPr lang="en" sz="1850">
                <a:latin typeface="Courier New"/>
                <a:ea typeface="Courier New"/>
                <a:cs typeface="Courier New"/>
                <a:sym typeface="Courier New"/>
              </a:rPr>
              <a:t>using namespace c;</a:t>
            </a:r>
            <a:endParaRPr sz="1850"/>
          </a:p>
        </p:txBody>
      </p:sp>
      <p:sp>
        <p:nvSpPr>
          <p:cNvPr id="271" name="Google Shape;271;p4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// https://godbolt.org/z/8oe1e3zYE</a:t>
            </a: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#include &lt;print&gt;</a:t>
            </a: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namespace c { </a:t>
            </a: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int x = 3; </a:t>
            </a: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} // namespace c</a:t>
            </a: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namespace a::b {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using namespace c;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// int x = 2;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} // namespace a::b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28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  std::println("{}", a::b::x); 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8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8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Qualified name lookup – Example  3)</a:t>
            </a:r>
            <a:endParaRPr/>
          </a:p>
        </p:txBody>
      </p:sp>
      <p:sp>
        <p:nvSpPr>
          <p:cNvPr id="277" name="Google Shape;277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4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/>
              <a:t>We ask for </a:t>
            </a:r>
            <a:r>
              <a:rPr lang="en" sz="1850">
                <a:latin typeface="Courier New"/>
                <a:ea typeface="Courier New"/>
                <a:cs typeface="Courier New"/>
                <a:sym typeface="Courier New"/>
              </a:rPr>
              <a:t>a::b::w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50"/>
              <a:t>First, look happens in </a:t>
            </a:r>
            <a:r>
              <a:rPr lang="en" sz="1850">
                <a:latin typeface="Courier New"/>
                <a:ea typeface="Courier New"/>
                <a:cs typeface="Courier New"/>
                <a:sym typeface="Courier New"/>
              </a:rPr>
              <a:t>a::b</a:t>
            </a:r>
            <a:r>
              <a:rPr lang="en" sz="1850"/>
              <a:t>. It has no </a:t>
            </a:r>
            <a:r>
              <a:rPr lang="en" sz="1850">
                <a:latin typeface="Courier New"/>
                <a:ea typeface="Courier New"/>
                <a:cs typeface="Courier New"/>
                <a:sym typeface="Courier New"/>
              </a:rPr>
              <a:t>w</a:t>
            </a:r>
            <a:r>
              <a:rPr lang="en" sz="1850"/>
              <a:t> !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Qualified lookup doesn't check in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a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Hence the compiler error</a:t>
            </a:r>
            <a:endParaRPr sz="2000"/>
          </a:p>
        </p:txBody>
      </p:sp>
      <p:sp>
        <p:nvSpPr>
          <p:cNvPr id="279" name="Google Shape;279;p4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50">
                <a:latin typeface="Courier New"/>
                <a:ea typeface="Courier New"/>
                <a:cs typeface="Courier New"/>
                <a:sym typeface="Courier New"/>
              </a:rPr>
              <a:t>// https://godbolt.org/z/KW6asrha4</a:t>
            </a:r>
            <a:br>
              <a:rPr lang="en" sz="145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45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50">
                <a:latin typeface="Courier New"/>
                <a:ea typeface="Courier New"/>
                <a:cs typeface="Courier New"/>
                <a:sym typeface="Courier New"/>
              </a:rPr>
              <a:t>#include &lt;print&gt;</a:t>
            </a:r>
            <a:endParaRPr sz="145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45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50">
                <a:latin typeface="Courier New"/>
                <a:ea typeface="Courier New"/>
                <a:cs typeface="Courier New"/>
                <a:sym typeface="Courier New"/>
              </a:rPr>
              <a:t>namespace a {</a:t>
            </a:r>
            <a:endParaRPr sz="145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50">
                <a:latin typeface="Courier New"/>
                <a:ea typeface="Courier New"/>
                <a:cs typeface="Courier New"/>
                <a:sym typeface="Courier New"/>
              </a:rPr>
              <a:t>int w = 66;</a:t>
            </a:r>
            <a:endParaRPr sz="145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50">
                <a:latin typeface="Courier New"/>
                <a:ea typeface="Courier New"/>
                <a:cs typeface="Courier New"/>
                <a:sym typeface="Courier New"/>
              </a:rPr>
              <a:t>namespace b {}</a:t>
            </a:r>
            <a:endParaRPr sz="145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50">
                <a:latin typeface="Courier New"/>
                <a:ea typeface="Courier New"/>
                <a:cs typeface="Courier New"/>
                <a:sym typeface="Courier New"/>
              </a:rPr>
              <a:t>}  // namespace a</a:t>
            </a:r>
            <a:endParaRPr sz="145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45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5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45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5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450">
                <a:latin typeface="Courier New"/>
                <a:ea typeface="Courier New"/>
                <a:cs typeface="Courier New"/>
                <a:sym typeface="Courier New"/>
              </a:rPr>
              <a:t>// ERROR!</a:t>
            </a:r>
            <a:endParaRPr sz="145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50">
                <a:latin typeface="Courier New"/>
                <a:ea typeface="Courier New"/>
                <a:cs typeface="Courier New"/>
                <a:sym typeface="Courier New"/>
              </a:rPr>
              <a:t>  std::println("{}", a::b::w); </a:t>
            </a:r>
            <a:endParaRPr sz="145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5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Unqualified name lookup</a:t>
            </a:r>
            <a:endParaRPr/>
          </a:p>
        </p:txBody>
      </p:sp>
      <p:sp>
        <p:nvSpPr>
          <p:cNvPr id="285" name="Google Shape;285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49"/>
          <p:cNvSpPr txBox="1"/>
          <p:nvPr>
            <p:ph idx="1" type="body"/>
          </p:nvPr>
        </p:nvSpPr>
        <p:spPr>
          <a:xfrm>
            <a:off x="311700" y="1152475"/>
            <a:ext cx="412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SzPts val="688"/>
              <a:buNone/>
            </a:pPr>
            <a:r>
              <a:rPr lang="en" sz="1300"/>
              <a:t>For symbols not appearing on the right hand side of ::</a:t>
            </a:r>
            <a:endParaRPr sz="1300"/>
          </a:p>
        </p:txBody>
      </p:sp>
      <p:sp>
        <p:nvSpPr>
          <p:cNvPr id="287" name="Google Shape;287;p49"/>
          <p:cNvSpPr txBox="1"/>
          <p:nvPr>
            <p:ph idx="2" type="body"/>
          </p:nvPr>
        </p:nvSpPr>
        <p:spPr>
          <a:xfrm>
            <a:off x="4431825" y="1152475"/>
            <a:ext cx="440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x = 2;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func()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int x = 3;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UNL finds local x = 3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int y = x;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QNL finds global x = 2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int z = ::x; 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return y * z; // 3 * 2 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Unqualified name lookup</a:t>
            </a:r>
            <a:endParaRPr/>
          </a:p>
        </p:txBody>
      </p:sp>
      <p:sp>
        <p:nvSpPr>
          <p:cNvPr id="293" name="Google Shape;29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4" name="Google Shape;294;p50"/>
          <p:cNvSpPr txBox="1"/>
          <p:nvPr>
            <p:ph idx="1" type="body"/>
          </p:nvPr>
        </p:nvSpPr>
        <p:spPr>
          <a:xfrm>
            <a:off x="311700" y="1152475"/>
            <a:ext cx="412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300"/>
              <a:t>For symbols not appearing on the right hand side of ::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300"/>
              <a:t>Lookup goes outward to find a declaration:</a:t>
            </a:r>
            <a:endParaRPr sz="1300"/>
          </a:p>
        </p:txBody>
      </p:sp>
      <p:sp>
        <p:nvSpPr>
          <p:cNvPr id="295" name="Google Shape;295;p50"/>
          <p:cNvSpPr txBox="1"/>
          <p:nvPr>
            <p:ph idx="2" type="body"/>
          </p:nvPr>
        </p:nvSpPr>
        <p:spPr>
          <a:xfrm>
            <a:off x="4431825" y="1152475"/>
            <a:ext cx="440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440"/>
              <a:buNone/>
            </a:pPr>
            <a:r>
              <a:t/>
            </a:r>
            <a:endParaRPr sz="86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Unqualified name lookup</a:t>
            </a:r>
            <a:endParaRPr/>
          </a:p>
        </p:txBody>
      </p:sp>
      <p:sp>
        <p:nvSpPr>
          <p:cNvPr id="301" name="Google Shape;301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51"/>
          <p:cNvSpPr txBox="1"/>
          <p:nvPr>
            <p:ph idx="1" type="body"/>
          </p:nvPr>
        </p:nvSpPr>
        <p:spPr>
          <a:xfrm>
            <a:off x="311700" y="1152475"/>
            <a:ext cx="412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300"/>
              <a:t>For symbols not appearing on the right hand side of ::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300"/>
              <a:t>Lookup goes outward to find a declaration:</a:t>
            </a:r>
            <a:br>
              <a:rPr lang="en" sz="1300"/>
            </a:br>
            <a:r>
              <a:rPr lang="en" sz="1300"/>
              <a:t>	Local scope(s): innermost to extern</a:t>
            </a:r>
            <a:endParaRPr sz="1300"/>
          </a:p>
        </p:txBody>
      </p:sp>
      <p:sp>
        <p:nvSpPr>
          <p:cNvPr id="303" name="Google Shape;303;p51"/>
          <p:cNvSpPr txBox="1"/>
          <p:nvPr>
            <p:ph idx="2" type="body"/>
          </p:nvPr>
        </p:nvSpPr>
        <p:spPr>
          <a:xfrm>
            <a:off x="4431825" y="1152475"/>
            <a:ext cx="440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func()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int x = 3;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int y;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// No x here; 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lookup continues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// to the enclosing function scope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y = x;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y;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Unqualified name lookup</a:t>
            </a:r>
            <a:endParaRPr/>
          </a:p>
        </p:txBody>
      </p:sp>
      <p:sp>
        <p:nvSpPr>
          <p:cNvPr id="309" name="Google Shape;30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0" name="Google Shape;310;p52"/>
          <p:cNvSpPr txBox="1"/>
          <p:nvPr>
            <p:ph idx="1" type="body"/>
          </p:nvPr>
        </p:nvSpPr>
        <p:spPr>
          <a:xfrm>
            <a:off x="311700" y="1152475"/>
            <a:ext cx="412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300"/>
              <a:t>For symbols not appearing on the right hand side of ::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300"/>
              <a:t>Lookup goes outward to find a declaration:</a:t>
            </a:r>
            <a:br>
              <a:rPr lang="en" sz="1300"/>
            </a:br>
            <a:r>
              <a:rPr lang="en" sz="1300"/>
              <a:t>	Local scope(s): innermost to extern</a:t>
            </a:r>
            <a:br>
              <a:rPr lang="en" sz="1300"/>
            </a:br>
            <a:r>
              <a:rPr lang="en" sz="1300"/>
              <a:t>	Class/struct scope</a:t>
            </a:r>
            <a:endParaRPr sz="1300"/>
          </a:p>
        </p:txBody>
      </p:sp>
      <p:sp>
        <p:nvSpPr>
          <p:cNvPr id="311" name="Google Shape;311;p52"/>
          <p:cNvSpPr txBox="1"/>
          <p:nvPr>
            <p:ph idx="2" type="body"/>
          </p:nvPr>
        </p:nvSpPr>
        <p:spPr>
          <a:xfrm>
            <a:off x="4431825" y="1152475"/>
            <a:ext cx="440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s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truct Widget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int func()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// No local x; lookup finds member x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int y = x;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return y;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int x = 3;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Unqualified name lookup</a:t>
            </a:r>
            <a:endParaRPr/>
          </a:p>
        </p:txBody>
      </p:sp>
      <p:sp>
        <p:nvSpPr>
          <p:cNvPr id="317" name="Google Shape;317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8" name="Google Shape;318;p53"/>
          <p:cNvSpPr txBox="1"/>
          <p:nvPr>
            <p:ph idx="1" type="body"/>
          </p:nvPr>
        </p:nvSpPr>
        <p:spPr>
          <a:xfrm>
            <a:off x="311700" y="1152475"/>
            <a:ext cx="412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300"/>
              <a:t>For symbols not appearing on the right hand side of ::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300"/>
              <a:t>Lookup goes outward to find a declaration:</a:t>
            </a:r>
            <a:br>
              <a:rPr lang="en" sz="1300"/>
            </a:br>
            <a:r>
              <a:rPr lang="en" sz="1300"/>
              <a:t>	Local scope(s): innermost to extern</a:t>
            </a:r>
            <a:br>
              <a:rPr lang="en" sz="1300"/>
            </a:br>
            <a:r>
              <a:rPr lang="en" sz="1300"/>
              <a:t>	Class/struct scope</a:t>
            </a:r>
            <a:br>
              <a:rPr lang="en" sz="1300"/>
            </a:br>
            <a:r>
              <a:rPr lang="en" sz="1300"/>
              <a:t>	Namespaces: innermost to extern</a:t>
            </a:r>
            <a:endParaRPr sz="1300"/>
          </a:p>
        </p:txBody>
      </p:sp>
      <p:sp>
        <p:nvSpPr>
          <p:cNvPr id="319" name="Google Shape;319;p53"/>
          <p:cNvSpPr txBox="1"/>
          <p:nvPr>
            <p:ph idx="2" type="body"/>
          </p:nvPr>
        </p:nvSpPr>
        <p:spPr>
          <a:xfrm>
            <a:off x="4431825" y="1152475"/>
            <a:ext cx="440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https://godbolt.org/z/ccq4dnoWj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#include &lt;print&gt;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a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n = 1;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b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f()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return n;  // Finds a::n (outer namespace)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b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a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std::println("{}", a::b::f());  // 1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Unqualified name lookup</a:t>
            </a:r>
            <a:endParaRPr/>
          </a:p>
        </p:txBody>
      </p:sp>
      <p:sp>
        <p:nvSpPr>
          <p:cNvPr id="325" name="Google Shape;325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6" name="Google Shape;326;p54"/>
          <p:cNvSpPr txBox="1"/>
          <p:nvPr>
            <p:ph idx="1" type="body"/>
          </p:nvPr>
        </p:nvSpPr>
        <p:spPr>
          <a:xfrm>
            <a:off x="311700" y="1152475"/>
            <a:ext cx="412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300"/>
              <a:t>For symbols not appearing on the right hand side of ::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300"/>
              <a:t>Lookup goes outward to find a declaration:</a:t>
            </a:r>
            <a:br>
              <a:rPr lang="en" sz="1300"/>
            </a:br>
            <a:r>
              <a:rPr lang="en" sz="1300"/>
              <a:t>	Local scope(s): innermost to extern</a:t>
            </a:r>
            <a:br>
              <a:rPr lang="en" sz="1300"/>
            </a:br>
            <a:r>
              <a:rPr lang="en" sz="1300"/>
              <a:t>	Class/struct scope</a:t>
            </a:r>
            <a:br>
              <a:rPr lang="en" sz="1300"/>
            </a:br>
            <a:r>
              <a:rPr lang="en" sz="1300"/>
              <a:t>	Namespaces: innermost to extern</a:t>
            </a:r>
            <a:br>
              <a:rPr lang="en" sz="1300"/>
            </a:br>
            <a:r>
              <a:rPr lang="en" sz="1300"/>
              <a:t>	Global scope</a:t>
            </a:r>
            <a:br>
              <a:rPr lang="en" sz="1300"/>
            </a:br>
            <a:endParaRPr sz="1300"/>
          </a:p>
        </p:txBody>
      </p:sp>
      <p:sp>
        <p:nvSpPr>
          <p:cNvPr id="327" name="Google Shape;327;p54"/>
          <p:cNvSpPr txBox="1"/>
          <p:nvPr>
            <p:ph idx="2" type="body"/>
          </p:nvPr>
        </p:nvSpPr>
        <p:spPr>
          <a:xfrm>
            <a:off x="4431825" y="1152475"/>
            <a:ext cx="440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https://godbolt.org/z/hTrM3ox8c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#include &lt;print&gt;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n = 1;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a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b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f()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return n;  // Finds n in the global scope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b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a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std::println("{}", a::b::f());  // 1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Unqualified name lookup</a:t>
            </a:r>
            <a:endParaRPr/>
          </a:p>
        </p:txBody>
      </p:sp>
      <p:sp>
        <p:nvSpPr>
          <p:cNvPr id="333" name="Google Shape;333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Google Shape;334;p55"/>
          <p:cNvSpPr txBox="1"/>
          <p:nvPr>
            <p:ph idx="1" type="body"/>
          </p:nvPr>
        </p:nvSpPr>
        <p:spPr>
          <a:xfrm>
            <a:off x="311700" y="1152475"/>
            <a:ext cx="412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300"/>
              <a:t>For symbols not appearing on the right hand side of ::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300"/>
              <a:t>Lookup goes outward to find a declaration:</a:t>
            </a:r>
            <a:br>
              <a:rPr lang="en" sz="1300"/>
            </a:br>
            <a:r>
              <a:rPr lang="en" sz="1300"/>
              <a:t>	Local scope(s): innermost to extern</a:t>
            </a:r>
            <a:br>
              <a:rPr lang="en" sz="1300"/>
            </a:br>
            <a:r>
              <a:rPr lang="en" sz="1300"/>
              <a:t>	Class/struct scope</a:t>
            </a:r>
            <a:br>
              <a:rPr lang="en" sz="1300"/>
            </a:br>
            <a:r>
              <a:rPr lang="en" sz="1300"/>
              <a:t>	Namespaces: innermost to extern</a:t>
            </a:r>
            <a:br>
              <a:rPr lang="en" sz="1300"/>
            </a:br>
            <a:r>
              <a:rPr lang="en" sz="1300"/>
              <a:t>	With the same priority:</a:t>
            </a:r>
            <a:br>
              <a:rPr lang="en" sz="1300"/>
            </a:br>
            <a:r>
              <a:rPr lang="en" sz="1300"/>
              <a:t>	      Global scope</a:t>
            </a:r>
            <a:br>
              <a:rPr lang="en" sz="1300"/>
            </a:br>
            <a:r>
              <a:rPr lang="en" sz="1300"/>
              <a:t>	      Namespaces introduced via using directives</a:t>
            </a:r>
            <a:endParaRPr sz="1300"/>
          </a:p>
        </p:txBody>
      </p:sp>
      <p:sp>
        <p:nvSpPr>
          <p:cNvPr id="335" name="Google Shape;335;p55"/>
          <p:cNvSpPr txBox="1"/>
          <p:nvPr>
            <p:ph idx="2" type="body"/>
          </p:nvPr>
        </p:nvSpPr>
        <p:spPr>
          <a:xfrm>
            <a:off x="4431825" y="1152475"/>
            <a:ext cx="440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// https://godbolt.org/z/PaGTTq4Ks</a:t>
            </a:r>
            <a:br>
              <a:rPr lang="en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#include &lt;print&gt;</a:t>
            </a:r>
            <a:br>
              <a:rPr lang="en" sz="10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int x = 2;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namespace c {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int x = 8, z = 7;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}  // namespace c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namespace a {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namespace b {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int g() {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using namespace c;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return z;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int h() {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// using namespace c;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// If uncommented, ambiguity between ::x and c::x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return x;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}  // namespace b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}  // namespace a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std::println("{}", a::b::g());  // 7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std::println("{}", a::b::h());  // 2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I'm Talking About Namespaces Today</a:t>
            </a:r>
            <a:endParaRPr/>
          </a:p>
        </p:txBody>
      </p:sp>
      <p:sp>
        <p:nvSpPr>
          <p:cNvPr id="134" name="Google Shape;134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Namespaces are a great tool for a cleaner code organization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Many developers miss out on their benefits; I used to!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I'll share practical tips I wish I'd known earlier on</a:t>
            </a:r>
            <a:endParaRPr/>
          </a:p>
        </p:txBody>
      </p:sp>
      <p:sp>
        <p:nvSpPr>
          <p:cNvPr id="135" name="Google Shape;13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Unqualified name lookup</a:t>
            </a:r>
            <a:endParaRPr/>
          </a:p>
        </p:txBody>
      </p:sp>
      <p:sp>
        <p:nvSpPr>
          <p:cNvPr id="341" name="Google Shape;341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2" name="Google Shape;342;p56"/>
          <p:cNvSpPr txBox="1"/>
          <p:nvPr>
            <p:ph idx="1" type="body"/>
          </p:nvPr>
        </p:nvSpPr>
        <p:spPr>
          <a:xfrm>
            <a:off x="311700" y="1152475"/>
            <a:ext cx="412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300"/>
              <a:t>For symbols not appearing on the right hand side of ::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300"/>
              <a:t>Lookup goes outward to find a declaration:</a:t>
            </a:r>
            <a:br>
              <a:rPr lang="en" sz="1300"/>
            </a:br>
            <a:r>
              <a:rPr lang="en" sz="1300"/>
              <a:t>	Local scope(s): innermost to extern</a:t>
            </a:r>
            <a:br>
              <a:rPr lang="en" sz="1300"/>
            </a:br>
            <a:r>
              <a:rPr lang="en" sz="1300"/>
              <a:t>	Class/struct scope</a:t>
            </a:r>
            <a:br>
              <a:rPr lang="en" sz="1300"/>
            </a:br>
            <a:r>
              <a:rPr lang="en" sz="1300"/>
              <a:t>	Namespaces: innermost to extern</a:t>
            </a:r>
            <a:br>
              <a:rPr lang="en" sz="1300"/>
            </a:br>
            <a:r>
              <a:rPr lang="en" sz="1300"/>
              <a:t>	With the same priority:</a:t>
            </a:r>
            <a:br>
              <a:rPr lang="en" sz="1300"/>
            </a:br>
            <a:r>
              <a:rPr lang="en" sz="1300"/>
              <a:t>	      Global scope</a:t>
            </a:r>
            <a:br>
              <a:rPr lang="en" sz="1300"/>
            </a:br>
            <a:r>
              <a:rPr lang="en" sz="1300"/>
              <a:t>	      Namespaces introduced via using directives</a:t>
            </a:r>
            <a:br>
              <a:rPr lang="en" sz="1300"/>
            </a:br>
            <a:r>
              <a:rPr lang="en" sz="1300"/>
              <a:t>	      Using declarations have local scope prio!</a:t>
            </a:r>
            <a:endParaRPr sz="1300"/>
          </a:p>
        </p:txBody>
      </p:sp>
      <p:sp>
        <p:nvSpPr>
          <p:cNvPr id="343" name="Google Shape;343;p56"/>
          <p:cNvSpPr txBox="1"/>
          <p:nvPr>
            <p:ph idx="2" type="body"/>
          </p:nvPr>
        </p:nvSpPr>
        <p:spPr>
          <a:xfrm>
            <a:off x="4431825" y="1152475"/>
            <a:ext cx="440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// https://godbolt.org/z/Kx8qdWa7T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#include &lt;print&gt;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namespace c {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int z = 7;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}  // namespace c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namespace d {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int z = 42;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}  // namespace d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namespace a::b {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int g() {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using d::z;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// if uncommented, d::z and local z condflicts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// int z = 66;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using namespace c;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return z;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}  // namespace a::b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    std::println("{}", a::b::g());  // 7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0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0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QNL and UNL often go hand in hand</a:t>
            </a:r>
            <a:endParaRPr/>
          </a:p>
        </p:txBody>
      </p:sp>
      <p:sp>
        <p:nvSpPr>
          <p:cNvPr id="349" name="Google Shape;349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0" name="Google Shape;350;p57"/>
          <p:cNvSpPr txBox="1"/>
          <p:nvPr>
            <p:ph idx="1" type="body"/>
          </p:nvPr>
        </p:nvSpPr>
        <p:spPr>
          <a:xfrm>
            <a:off x="311700" y="1152475"/>
            <a:ext cx="412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b::x</a:t>
            </a:r>
            <a:r>
              <a:rPr lang="en" sz="1700"/>
              <a:t> triggers both lookups</a:t>
            </a:r>
            <a:endParaRPr sz="1700"/>
          </a:p>
          <a:p>
            <a:pPr indent="45720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en" sz="1700"/>
              <a:t>First, </a:t>
            </a:r>
            <a:r>
              <a:rPr lang="en" sz="1700"/>
              <a:t>unqualified</a:t>
            </a:r>
            <a:r>
              <a:rPr lang="en" sz="1700"/>
              <a:t> for 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b</a:t>
            </a:r>
            <a:r>
              <a:rPr lang="en" sz="1700"/>
              <a:t> in 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b::x</a:t>
            </a:r>
            <a:r>
              <a:rPr lang="en" sz="1700"/>
              <a:t> is</a:t>
            </a:r>
            <a:endParaRPr sz="1700"/>
          </a:p>
          <a:p>
            <a:pPr indent="45720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en" sz="1700"/>
              <a:t>Then, qualified for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 x</a:t>
            </a:r>
            <a:r>
              <a:rPr lang="en" sz="1700"/>
              <a:t> in 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b::x</a:t>
            </a:r>
            <a:endParaRPr sz="1700"/>
          </a:p>
        </p:txBody>
      </p:sp>
      <p:sp>
        <p:nvSpPr>
          <p:cNvPr id="351" name="Google Shape;351;p57"/>
          <p:cNvSpPr txBox="1"/>
          <p:nvPr>
            <p:ph idx="2" type="body"/>
          </p:nvPr>
        </p:nvSpPr>
        <p:spPr>
          <a:xfrm>
            <a:off x="4431825" y="1152475"/>
            <a:ext cx="4400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// https://godbolt.org/z/P4c1roYEq</a:t>
            </a: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3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int x = 1;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namespace b {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int x = 2;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  //namespace b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namespace a::b {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int x = 3;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namespace c {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int foo() {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  // return ::b::x;  // returns 2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  return b::x;  // returns 3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  // namespace c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  // namespace a::b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Argument-Dependent Lookup</a:t>
            </a:r>
            <a:endParaRPr/>
          </a:p>
        </p:txBody>
      </p:sp>
      <p:sp>
        <p:nvSpPr>
          <p:cNvPr id="357" name="Google Shape;357;p5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Extends unqualified name lookup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Only for functions calls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Makes function calls </a:t>
            </a:r>
            <a:r>
              <a:rPr i="1" lang="en"/>
              <a:t>"just work"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Brings into scope the function arguments’ namespaces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Especially helpful for operator overloading or generic code</a:t>
            </a:r>
            <a:endParaRPr/>
          </a:p>
        </p:txBody>
      </p:sp>
      <p:sp>
        <p:nvSpPr>
          <p:cNvPr id="358" name="Google Shape;358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9" name="Google Shape;359;p58"/>
          <p:cNvSpPr txBox="1"/>
          <p:nvPr>
            <p:ph idx="2" type="body"/>
          </p:nvPr>
        </p:nvSpPr>
        <p:spPr>
          <a:xfrm>
            <a:off x="4164850" y="1152475"/>
            <a:ext cx="466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// https://godbolt.org/z/saYvGKehj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namespace math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struct Vec {};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struct Bar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Bar(Vec v): _v(v){} 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Vec _v;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void normalize(Vec) {}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bool operator==(Vec, Vec) {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return true; 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}  // namespace math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void foo()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math::Vec a, b;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normalize(a);   // OK via ADL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if (a == b) {}  // OK via ADL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// ERROR: ADL does not apply to class names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// 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Bar c(a); 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9"/>
          <p:cNvSpPr txBox="1"/>
          <p:nvPr>
            <p:ph type="title"/>
          </p:nvPr>
        </p:nvSpPr>
        <p:spPr>
          <a:xfrm>
            <a:off x="0" y="526350"/>
            <a:ext cx="914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Bringing namespaces into scope</a:t>
            </a:r>
            <a:endParaRPr/>
          </a:p>
        </p:txBody>
      </p:sp>
      <p:sp>
        <p:nvSpPr>
          <p:cNvPr id="365" name="Google Shape;365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directives: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using namespace ns;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2" name="Google Shape;372;p6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Brings all the symbols of a namespace into the current scope</a:t>
            </a:r>
            <a:endParaRPr sz="1900"/>
          </a:p>
          <a:p>
            <a:pPr indent="0" lvl="0" marL="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900"/>
              <a:t>It might decrease readability as who knows what comes from where</a:t>
            </a:r>
            <a:endParaRPr sz="1900"/>
          </a:p>
          <a:p>
            <a:pPr indent="0" lvl="0" marL="0" rtl="0" algn="l">
              <a:lnSpc>
                <a:spcPct val="150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lang="en" sz="1900"/>
              <a:t>A double edged sword, as it pollutes the namespace</a:t>
            </a:r>
            <a:endParaRPr sz="1900"/>
          </a:p>
        </p:txBody>
      </p:sp>
      <p:sp>
        <p:nvSpPr>
          <p:cNvPr id="373" name="Google Shape;373;p6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lib.h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 lib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void print()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std::cout &lt;&lt; "lib::print()" &lt;&lt; "\n";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  // namespace lib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main.cpp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#include &lt;lib/lib.h&gt;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Bring all symbols from lib into scope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using namespace lib;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print(); // Where does this come from?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return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1"/>
          <p:cNvSpPr txBox="1"/>
          <p:nvPr>
            <p:ph type="title"/>
          </p:nvPr>
        </p:nvSpPr>
        <p:spPr>
          <a:xfrm>
            <a:off x="0" y="526350"/>
            <a:ext cx="914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namespace pollution?</a:t>
            </a:r>
            <a:br>
              <a:rPr lang="en"/>
            </a:br>
            <a:r>
              <a:rPr lang="en"/>
              <a:t>🤔</a:t>
            </a:r>
            <a:endParaRPr/>
          </a:p>
        </p:txBody>
      </p:sp>
      <p:sp>
        <p:nvSpPr>
          <p:cNvPr id="379" name="Google Shape;379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62"/>
          <p:cNvSpPr txBox="1"/>
          <p:nvPr>
            <p:ph type="title"/>
          </p:nvPr>
        </p:nvSpPr>
        <p:spPr>
          <a:xfrm>
            <a:off x="0" y="526350"/>
            <a:ext cx="914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when you have too many identifiers in a namespace, causing conflicts and confusion</a:t>
            </a:r>
            <a:endParaRPr/>
          </a:p>
        </p:txBody>
      </p:sp>
      <p:sp>
        <p:nvSpPr>
          <p:cNvPr id="385" name="Google Shape;385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 pollution is a problem - Example 1)</a:t>
            </a:r>
            <a:endParaRPr/>
          </a:p>
        </p:txBody>
      </p:sp>
      <p:sp>
        <p:nvSpPr>
          <p:cNvPr id="391" name="Google Shape;391;p6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https://godbolt.org/z/q13fh17Eb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helper.hpp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#pragma  once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BAD PRACTICE: introduces `cout`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(and others) into a header!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using namespace std; 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 foo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void display(const std::string&amp; msg)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cout &lt;&lt; "Message: " &lt;&lt; msg &lt;&lt; '\n';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  // namespace foo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92" name="Google Shape;392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3" name="Google Shape;393;p6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// main.cpp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#include "helper.hpp"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void cout(const std::string&amp; s) {  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// Intentional user-defined function 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// named `cout`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std::printf("Custom cout: %s\n",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            s.c_str());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foo::display("Hello");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// Intended to use user-defined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// cout, but error!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cout("Direct call");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return 0;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9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 pollution is a problem - Example 2)</a:t>
            </a:r>
            <a:endParaRPr/>
          </a:p>
        </p:txBody>
      </p:sp>
      <p:sp>
        <p:nvSpPr>
          <p:cNvPr id="399" name="Google Shape;399;p6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https://godbolt.org/z/64E64xdG9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ns1.hpp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#pragma  once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 ns1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double calculate(double value)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r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eturn 4.2 * value;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 // namespace ns1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0" name="Google Shape;400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1" name="Google Shape;401;p6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// main.cpp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#include "ns1.hpp"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u</a:t>
            </a: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sing namespace ns1;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s</a:t>
            </a: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td::cout &lt;&lt; calculate(2) &lt;&lt; ‘\n’;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return 0;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9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 pollution is a problem - Example 2)</a:t>
            </a:r>
            <a:endParaRPr/>
          </a:p>
        </p:txBody>
      </p:sp>
      <p:sp>
        <p:nvSpPr>
          <p:cNvPr id="407" name="Google Shape;407;p6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https://godbolt.org/z/WErPza134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ns1.hpp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#pragma  once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 ns1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double calculate(double value)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return 4.2 * value;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 // namespace ns1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ns2.hpp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#pragma  once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 ns2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int calculate(int value)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return 42 * value;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 // namespace ns2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8" name="Google Shape;408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9" name="Google Shape;409;p6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// main.cpp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#include "ns1.hpp"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#</a:t>
            </a: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include "ns2.hpp"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using namespace ns1;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using namespace ns2;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std::cout &lt;&lt; calculate(2) &lt;&lt; ‘\n’;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  return 0;</a:t>
            </a:r>
            <a:br>
              <a:rPr lang="en" sz="129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9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9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41" name="Google Shape;14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Introduction to Namespaces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Evolution of Namespaces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Namespace Mechanics and Scope Rules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Best Practices for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using namespace</a:t>
            </a:r>
            <a:r>
              <a:rPr lang="en" sz="2000"/>
              <a:t>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42" name="Google Shape;14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 pollution is a problem</a:t>
            </a:r>
            <a:endParaRPr/>
          </a:p>
        </p:txBody>
      </p:sp>
      <p:sp>
        <p:nvSpPr>
          <p:cNvPr id="415" name="Google Shape;415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name clashing you can get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Compilation errors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Worse, unexpected behaviour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Maintenance is difficult due to potentially even more naming conflicts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Readability suffers as you don’t see what comes from where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7"/>
          <p:cNvSpPr txBox="1"/>
          <p:nvPr>
            <p:ph type="title"/>
          </p:nvPr>
        </p:nvSpPr>
        <p:spPr>
          <a:xfrm>
            <a:off x="311700" y="445025"/>
            <a:ext cx="859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Yet, use using directives for literal namespaces!</a:t>
            </a:r>
            <a:endParaRPr/>
          </a:p>
        </p:txBody>
      </p:sp>
      <p:sp>
        <p:nvSpPr>
          <p:cNvPr id="422" name="Google Shape;422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3" name="Google Shape;423;p6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Using directives pollute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Still useful for literals!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Cannot be used otherwise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They are carefully </a:t>
            </a:r>
            <a:r>
              <a:rPr lang="en" sz="2000"/>
              <a:t>designed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They enhance readability</a:t>
            </a:r>
            <a:endParaRPr sz="2000"/>
          </a:p>
        </p:txBody>
      </p:sp>
      <p:sp>
        <p:nvSpPr>
          <p:cNvPr id="424" name="Google Shape;424;p6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using namespace std::chrono_literals;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auto duration = 5s;  // ✅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auto duration2 = std::chrono::seconds(5);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This doesn’t work: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auto duration = std::chrono_literals::5s; // ❌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Using-declarations: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using ns::symbol;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1" name="Google Shape;431;p6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Instead of bringing in all symbols, it brings only the specified ones</a:t>
            </a:r>
            <a:endParaRPr sz="2000"/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Classes</a:t>
            </a:r>
            <a:endParaRPr sz="2000"/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Functions</a:t>
            </a:r>
            <a:endParaRPr sz="2000"/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Variables</a:t>
            </a:r>
            <a:endParaRPr sz="2000"/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Enums</a:t>
            </a:r>
            <a:endParaRPr sz="2000"/>
          </a:p>
          <a:p>
            <a:pPr indent="45720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Even enumerators since C++20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Better than the directive, but it can still pollute</a:t>
            </a:r>
            <a:endParaRPr sz="2000"/>
          </a:p>
        </p:txBody>
      </p:sp>
      <p:sp>
        <p:nvSpPr>
          <p:cNvPr id="432" name="Google Shape;432;p6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lib.h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lib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void print()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std::cout &lt;&lt; "lib::print()" &lt;&lt; "\n";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lib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main.cpp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#include &lt;lib/lib.h&gt;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// Bring only one symbols into scope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using lib::print;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print(); // Its origin is clear!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return 0;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Using-declarations &gt; using-directives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6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If a symbol is introduced by both</a:t>
            </a:r>
            <a:br>
              <a:rPr lang="en" sz="2000"/>
            </a:br>
            <a:r>
              <a:rPr lang="en" sz="2000"/>
              <a:t>Using-declaration has priority</a:t>
            </a:r>
            <a:endParaRPr sz="2000"/>
          </a:p>
        </p:txBody>
      </p:sp>
      <p:sp>
        <p:nvSpPr>
          <p:cNvPr id="440" name="Google Shape;440;p6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https://godbolt.org/z/5oPv9o7vq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a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x = 1;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a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b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x = 2;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 a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using namespace a;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using b::x;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return x;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Namespaces can be aliased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7" name="Google Shape;447;p70"/>
          <p:cNvSpPr txBox="1"/>
          <p:nvPr>
            <p:ph idx="1" type="body"/>
          </p:nvPr>
        </p:nvSpPr>
        <p:spPr>
          <a:xfrm>
            <a:off x="311700" y="1152475"/>
            <a:ext cx="428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Shortens long namespace names</a:t>
            </a:r>
            <a:endParaRPr sz="1700"/>
          </a:p>
          <a:p>
            <a:pPr indent="0" lvl="0" marL="0" rtl="0" algn="l">
              <a:lnSpc>
                <a:spcPct val="1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Might improve readability</a:t>
            </a:r>
            <a:endParaRPr sz="1700"/>
          </a:p>
          <a:p>
            <a:pPr indent="0" lvl="0" marL="0" rtl="0" algn="l">
              <a:lnSpc>
                <a:spcPct val="18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Doesn’t pollute directly</a:t>
            </a:r>
            <a:endParaRPr sz="1700"/>
          </a:p>
          <a:p>
            <a:pPr indent="0" lvl="0" marL="0" rtl="0" algn="l">
              <a:lnSpc>
                <a:spcPct val="18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448" name="Google Shape;448;p70"/>
          <p:cNvSpPr txBox="1"/>
          <p:nvPr>
            <p:ph idx="2" type="body"/>
          </p:nvPr>
        </p:nvSpPr>
        <p:spPr>
          <a:xfrm>
            <a:off x="4638750" y="1152475"/>
            <a:ext cx="419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#include &lt;print&gt;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namespace a::b::c {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  int x = 42;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std::println("{}", a::b::c::x);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namespace abc = a::b::c;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// still a qualified name: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std::println("{}", abc::x);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Namespaces can be aliased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5" name="Google Shape;455;p71"/>
          <p:cNvSpPr txBox="1"/>
          <p:nvPr>
            <p:ph idx="1" type="body"/>
          </p:nvPr>
        </p:nvSpPr>
        <p:spPr>
          <a:xfrm>
            <a:off x="311700" y="1152475"/>
            <a:ext cx="428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Shortens long namespace names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Might improve readability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Doesn’t pollute directly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Yet, using them in headers are risks </a:t>
            </a:r>
            <a:br>
              <a:rPr lang="en" sz="2000"/>
            </a:br>
            <a:r>
              <a:rPr lang="en" sz="2000"/>
              <a:t>shadowing or redefinition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456" name="Google Shape;456;p71"/>
          <p:cNvSpPr txBox="1"/>
          <p:nvPr>
            <p:ph idx="2" type="body"/>
          </p:nvPr>
        </p:nvSpPr>
        <p:spPr>
          <a:xfrm>
            <a:off x="4638750" y="1152475"/>
            <a:ext cx="419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// lib.hpp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#pragma once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namespace mylib::utils {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  void do_something();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// Alias defined in header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namespace mu = mylib::utils;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// main.cpp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#include "lib.hpp"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// This conflicts with the alias!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namespace mu {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  void other_thing(); 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  // Which 'mu' is this?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  mu::do_something(); 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Namespaces can be aliased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3" name="Google Shape;463;p72"/>
          <p:cNvSpPr txBox="1"/>
          <p:nvPr>
            <p:ph idx="1" type="body"/>
          </p:nvPr>
        </p:nvSpPr>
        <p:spPr>
          <a:xfrm>
            <a:off x="311700" y="1152475"/>
            <a:ext cx="428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Shortens long namespace names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Might improve readability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Doesn’t pollute directly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Yet, using them in headers are risks </a:t>
            </a:r>
            <a:br>
              <a:rPr lang="en" sz="2000"/>
            </a:br>
            <a:r>
              <a:rPr lang="en" sz="2000"/>
              <a:t>shadowing or redefinition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Best to use it in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.cpp</a:t>
            </a:r>
            <a:r>
              <a:rPr lang="en" sz="2000"/>
              <a:t> files</a:t>
            </a:r>
            <a:endParaRPr sz="20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mpacts on readability and maintainability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0" name="Google Shape;470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⚠️ Using directives and declarations pollute namespaces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⚠️ Using directives </a:t>
            </a:r>
            <a:r>
              <a:rPr i="1" lang="en" sz="2000"/>
              <a:t>might</a:t>
            </a:r>
            <a:r>
              <a:rPr lang="en" sz="2000"/>
              <a:t> decrease readability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	✅ Literals are still good!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✅ Using </a:t>
            </a:r>
            <a:r>
              <a:rPr lang="en" sz="2000"/>
              <a:t>declarations</a:t>
            </a:r>
            <a:r>
              <a:rPr lang="en" sz="2000"/>
              <a:t> are a better option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✅ Aliases can improve readability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74"/>
          <p:cNvSpPr txBox="1"/>
          <p:nvPr>
            <p:ph type="title"/>
          </p:nvPr>
        </p:nvSpPr>
        <p:spPr>
          <a:xfrm>
            <a:off x="0" y="526350"/>
            <a:ext cx="914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Anonymous Namespaces</a:t>
            </a:r>
            <a:endParaRPr/>
          </a:p>
        </p:txBody>
      </p:sp>
      <p:sp>
        <p:nvSpPr>
          <p:cNvPr id="476" name="Google Shape;476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Anonymous namespaces have no</a:t>
            </a:r>
            <a:r>
              <a:rPr lang="en"/>
              <a:t> name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3" name="Google Shape;483;p7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Limits the scope to internal linkage</a:t>
            </a:r>
            <a:endParaRPr sz="16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Makes symbols private to a translation unit</a:t>
            </a:r>
            <a:endParaRPr sz="16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Helps avoiding clashes</a:t>
            </a:r>
            <a:endParaRPr sz="16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/>
              <a:t>Preferred to static functions</a:t>
            </a:r>
            <a:endParaRPr sz="16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The right place for implementation details</a:t>
            </a:r>
            <a:endParaRPr sz="1600"/>
          </a:p>
        </p:txBody>
      </p:sp>
      <p:sp>
        <p:nvSpPr>
          <p:cNvPr id="484" name="Google Shape;484;p75"/>
          <p:cNvSpPr txBox="1"/>
          <p:nvPr>
            <p:ph idx="2" type="body"/>
          </p:nvPr>
        </p:nvSpPr>
        <p:spPr>
          <a:xfrm>
            <a:off x="4264425" y="1152475"/>
            <a:ext cx="4567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namespace {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std::string </a:t>
            </a: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milliseconds</a:t>
            </a: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ToString(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  std::chrono::milliseconds ms) {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return std::to_string(ms.count());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}  // namespace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amespace rns {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v</a:t>
            </a: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oid Widget::update() {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  print(</a:t>
            </a: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millisecondsToString(time))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 sz="15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}  // namespace rns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1"/>
          <p:cNvSpPr txBox="1"/>
          <p:nvPr>
            <p:ph type="title"/>
          </p:nvPr>
        </p:nvSpPr>
        <p:spPr>
          <a:xfrm>
            <a:off x="510450" y="2057400"/>
            <a:ext cx="57015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Namespaces</a:t>
            </a:r>
            <a:endParaRPr/>
          </a:p>
        </p:txBody>
      </p:sp>
      <p:sp>
        <p:nvSpPr>
          <p:cNvPr id="148" name="Google Shape;14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31"/>
          <p:cNvSpPr txBox="1"/>
          <p:nvPr/>
        </p:nvSpPr>
        <p:spPr>
          <a:xfrm>
            <a:off x="6212025" y="205625"/>
            <a:ext cx="2931900" cy="52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7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rgbClr val="F3F3F3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 to Namespaces</a:t>
            </a:r>
            <a:endParaRPr sz="1700">
              <a:solidFill>
                <a:srgbClr val="F3F3F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 Evolution</a:t>
            </a:r>
            <a:endParaRPr sz="19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 Mechanics and Scope Rules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Best Practices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6"/>
          <p:cNvSpPr txBox="1"/>
          <p:nvPr>
            <p:ph type="title"/>
          </p:nvPr>
        </p:nvSpPr>
        <p:spPr>
          <a:xfrm>
            <a:off x="510450" y="2057400"/>
            <a:ext cx="57015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Practices for </a:t>
            </a:r>
            <a:br>
              <a:rPr lang="en"/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using</a:t>
            </a:r>
            <a:r>
              <a:rPr lang="en"/>
              <a:t> namespaces</a:t>
            </a:r>
            <a:endParaRPr/>
          </a:p>
        </p:txBody>
      </p:sp>
      <p:sp>
        <p:nvSpPr>
          <p:cNvPr id="490" name="Google Shape;490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1" name="Google Shape;491;p76"/>
          <p:cNvSpPr txBox="1"/>
          <p:nvPr/>
        </p:nvSpPr>
        <p:spPr>
          <a:xfrm>
            <a:off x="6212025" y="205625"/>
            <a:ext cx="2931900" cy="52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 to Namespaces</a:t>
            </a:r>
            <a:endParaRPr sz="170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 Evolution</a:t>
            </a:r>
            <a:endParaRPr sz="19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 Mechanics and Scope Rules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Best Practices</a:t>
            </a:r>
            <a:endParaRPr sz="17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77"/>
          <p:cNvSpPr txBox="1"/>
          <p:nvPr>
            <p:ph type="title"/>
          </p:nvPr>
        </p:nvSpPr>
        <p:spPr>
          <a:xfrm>
            <a:off x="0" y="526350"/>
            <a:ext cx="914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covered in coding standards and style guides?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C++ Guidelines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4" name="Google Shape;504;p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3"/>
              </a:rPr>
              <a:t>C.5: Place helper functions in the same namespace as the class they support</a:t>
            </a:r>
            <a:endParaRPr sz="9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4"/>
              </a:rPr>
              <a:t>C.168: Define overloaded operators in the namespace of their operands</a:t>
            </a:r>
            <a:endParaRPr sz="9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5"/>
              </a:rPr>
              <a:t>T.47: Avoid highly visible unconstrained templates with common names?</a:t>
            </a:r>
            <a:endParaRPr sz="9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6"/>
              </a:rPr>
              <a:t>SF.6: Use using namespace directives for transition, for foundation libraries (such as std), or within a local scope (only)</a:t>
            </a:r>
            <a:endParaRPr sz="9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7"/>
              </a:rPr>
              <a:t>SF.7: Don’t write using namespace at global scope in a header file</a:t>
            </a:r>
            <a:endParaRPr sz="9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8"/>
              </a:rPr>
              <a:t>SF.20: Use namespaces to express logical structure</a:t>
            </a:r>
            <a:endParaRPr sz="9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9"/>
              </a:rPr>
              <a:t>SF.21: Don’t use an unnamed (anonymous) namespace in a header</a:t>
            </a:r>
            <a:endParaRPr sz="9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10"/>
              </a:rPr>
              <a:t>SF.22: Use an unnamed (anonymous) namespace for all internal/non-exported entities</a:t>
            </a:r>
            <a:endParaRPr sz="9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hlinkClick r:id="rId11"/>
              </a:rPr>
              <a:t>SL.3: Do not add non-standard entities to namespace std</a:t>
            </a:r>
            <a:endParaRPr sz="9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9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C.5: Place helper functions in the same namespace as the class they support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79"/>
          <p:cNvSpPr txBox="1"/>
          <p:nvPr>
            <p:ph idx="1" type="body"/>
          </p:nvPr>
        </p:nvSpPr>
        <p:spPr>
          <a:xfrm>
            <a:off x="311700" y="1589200"/>
            <a:ext cx="4260300" cy="29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They are seen as part of the</a:t>
            </a:r>
            <a:r>
              <a:rPr lang="en" sz="1700"/>
              <a:t> </a:t>
            </a:r>
            <a:r>
              <a:rPr lang="en" sz="1700"/>
              <a:t>class interface</a:t>
            </a:r>
            <a:endParaRPr sz="17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Makes the relationship obvious</a:t>
            </a:r>
            <a:endParaRPr sz="17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Allows benefiting from ADL</a:t>
            </a:r>
            <a:endParaRPr sz="1700"/>
          </a:p>
        </p:txBody>
      </p:sp>
      <p:sp>
        <p:nvSpPr>
          <p:cNvPr id="511" name="Google Shape;511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2" name="Google Shape;512;p79"/>
          <p:cNvSpPr txBox="1"/>
          <p:nvPr>
            <p:ph idx="2" type="body"/>
          </p:nvPr>
        </p:nvSpPr>
        <p:spPr>
          <a:xfrm>
            <a:off x="4832400" y="1589275"/>
            <a:ext cx="3999900" cy="29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 chrono { 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here we keep time-related services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class Time { /* ... */ };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class Date { /* ... */ };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 helper functions: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bool operator==(Date, Date);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Date next_weekday(Date);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  // namespace chrono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C.168: Define overloaded operators in the namespace of their operands</a:t>
            </a:r>
            <a:endParaRPr/>
          </a:p>
        </p:txBody>
      </p:sp>
      <p:sp>
        <p:nvSpPr>
          <p:cNvPr id="518" name="Google Shape;518;p80"/>
          <p:cNvSpPr txBox="1"/>
          <p:nvPr>
            <p:ph idx="1" type="body"/>
          </p:nvPr>
        </p:nvSpPr>
        <p:spPr>
          <a:xfrm>
            <a:off x="311700" y="1598875"/>
            <a:ext cx="4260300" cy="29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Allows benefiting from ADL</a:t>
            </a:r>
            <a:endParaRPr sz="17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Increases readability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No </a:t>
            </a:r>
            <a:r>
              <a:rPr lang="en" sz="1700"/>
              <a:t>inconsistent</a:t>
            </a:r>
            <a:r>
              <a:rPr lang="en" sz="1700"/>
              <a:t> definitions in different</a:t>
            </a:r>
            <a:r>
              <a:rPr lang="en" sz="1700"/>
              <a:t> namespaces</a:t>
            </a:r>
            <a:endParaRPr sz="1700"/>
          </a:p>
        </p:txBody>
      </p:sp>
      <p:sp>
        <p:nvSpPr>
          <p:cNvPr id="519" name="Google Shape;519;p80"/>
          <p:cNvSpPr txBox="1"/>
          <p:nvPr>
            <p:ph idx="2" type="body"/>
          </p:nvPr>
        </p:nvSpPr>
        <p:spPr>
          <a:xfrm>
            <a:off x="4832400" y="1668575"/>
            <a:ext cx="3999900" cy="29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amespace N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struct S { };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OK: in the same namespace as S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and even next to S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 operator+(S, S);  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  // namespace N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N::S s;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finds N::operator+() by ADL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 r = s + s;  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0" name="Google Shape;520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T.47: Avoid highly visible unconstrained templates with common names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81"/>
          <p:cNvSpPr txBox="1"/>
          <p:nvPr>
            <p:ph idx="1" type="body"/>
          </p:nvPr>
        </p:nvSpPr>
        <p:spPr>
          <a:xfrm>
            <a:off x="260250" y="1589950"/>
            <a:ext cx="4311900" cy="29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Such t</a:t>
            </a:r>
            <a:r>
              <a:rPr lang="en" sz="1700"/>
              <a:t>emplate arguments match anything</a:t>
            </a:r>
            <a:endParaRPr sz="17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Annoying and dangerous with ADL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700"/>
              <a:t>“T</a:t>
            </a:r>
            <a:r>
              <a:rPr i="1" lang="en" sz="1700"/>
              <a:t>he committee cannot agree to exclude unconstrained templates from ADL”</a:t>
            </a:r>
            <a:endParaRPr i="1" sz="1700"/>
          </a:p>
        </p:txBody>
      </p:sp>
      <p:sp>
        <p:nvSpPr>
          <p:cNvPr id="527" name="Google Shape;527;p8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// https://godbolt.org/z/obax699Ev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namespace bad {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struct S { int m; };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template&lt;typename T1, typename T2</a:t>
            </a: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bool operator==(T1, T2) {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  cout &lt;&lt; "bad\n"; return true; 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}  // namespace bad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namespace t0 </a:t>
            </a: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bool operator==(int, bad::S) {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  cout &lt;&lt; "t0\n"; return true;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 }  // compare to int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void test() {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  bad::S bad{ 1 };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  vector&lt;int&gt; v(10);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  bool b = 1 == bad;  // t0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  bool b2 = v.size() == bad; // bad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}</a:t>
            </a:r>
            <a:br>
              <a:rPr lang="en" sz="1185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185">
                <a:latin typeface="Courier New"/>
                <a:ea typeface="Courier New"/>
                <a:cs typeface="Courier New"/>
                <a:sym typeface="Courier New"/>
              </a:rPr>
              <a:t>}  // namespace t0</a:t>
            </a:r>
            <a:endParaRPr sz="1185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28" name="Google Shape;528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SF.6: Use using namespace directives for transition, for foundation libraries, or within a local scope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82"/>
          <p:cNvSpPr txBox="1"/>
          <p:nvPr>
            <p:ph idx="1" type="body"/>
          </p:nvPr>
        </p:nvSpPr>
        <p:spPr>
          <a:xfrm>
            <a:off x="311700" y="1517825"/>
            <a:ext cx="3999900" cy="30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using namespace</a:t>
            </a:r>
            <a:r>
              <a:rPr lang="en" sz="1700"/>
              <a:t> can lead to name clashes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Even 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n" sz="1700"/>
              <a:t> can clash with the standard library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But sometimes consistent qualification is verbose and distracting</a:t>
            </a:r>
            <a:endParaRPr sz="1700"/>
          </a:p>
        </p:txBody>
      </p:sp>
      <p:sp>
        <p:nvSpPr>
          <p:cNvPr id="535" name="Google Shape;535;p82"/>
          <p:cNvSpPr txBox="1"/>
          <p:nvPr>
            <p:ph idx="2" type="body"/>
          </p:nvPr>
        </p:nvSpPr>
        <p:spPr>
          <a:xfrm>
            <a:off x="4832400" y="1517825"/>
            <a:ext cx="3999900" cy="305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https://godbolt.org/z/nT16xcnW1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#include &lt;cmath&gt;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int g(int x)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  int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sqrt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= 7;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  // …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  return sqrt(x); // error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36" name="Google Shape;536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SF.7: </a:t>
            </a:r>
            <a:r>
              <a:rPr lang="en"/>
              <a:t>Don’t write using namespace at global scope in a header file</a:t>
            </a:r>
            <a:endParaRPr/>
          </a:p>
        </p:txBody>
      </p:sp>
      <p:sp>
        <p:nvSpPr>
          <p:cNvPr id="542" name="Google Shape;542;p83"/>
          <p:cNvSpPr txBox="1"/>
          <p:nvPr>
            <p:ph idx="1" type="body"/>
          </p:nvPr>
        </p:nvSpPr>
        <p:spPr>
          <a:xfrm>
            <a:off x="311700" y="1474550"/>
            <a:ext cx="3999900" cy="30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Pollutes global namespace</a:t>
            </a:r>
            <a:endParaRPr sz="17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Might introduce order dependency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00"/>
              <a:t>Exception is using namespace </a:t>
            </a:r>
            <a:r>
              <a:rPr lang="en" sz="1700">
                <a:latin typeface="Courier New"/>
                <a:ea typeface="Courier New"/>
                <a:cs typeface="Courier New"/>
                <a:sym typeface="Courier New"/>
              </a:rPr>
              <a:t>std::literals</a:t>
            </a:r>
            <a:endParaRPr sz="1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3" name="Google Shape;543;p83"/>
          <p:cNvSpPr txBox="1"/>
          <p:nvPr>
            <p:ph idx="2" type="body"/>
          </p:nvPr>
        </p:nvSpPr>
        <p:spPr>
          <a:xfrm>
            <a:off x="4832400" y="1474675"/>
            <a:ext cx="3999900" cy="30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bad.h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using namespace std; // bad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user.cpp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#include "bad.h"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some function that 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happens to be named copy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bool copy(/*... some parameters ...*/);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now overloads local ::copy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  // and std::copy, could be ambiguous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copy(/*...*/);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4" name="Google Shape;544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SF.20: Use namespaces to express logical structure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Guidelines have nothing to say </a:t>
            </a:r>
            <a:r>
              <a:rPr lang="en" sz="2000"/>
              <a:t>🤓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Maybe it’s considered too obvious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Namespaces are not only for avoiding name clashes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But to represent logical and/or domain structure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And improve readability and modularity</a:t>
            </a:r>
            <a:endParaRPr sz="20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Some practical advice will come later</a:t>
            </a:r>
            <a:endParaRPr sz="2000"/>
          </a:p>
        </p:txBody>
      </p:sp>
      <p:sp>
        <p:nvSpPr>
          <p:cNvPr id="551" name="Google Shape;551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2" name="Google Shape;552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38" y="1123950"/>
            <a:ext cx="8086725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SF.21: Don’t use unnamed namespaces in headers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85"/>
          <p:cNvSpPr txBox="1"/>
          <p:nvPr>
            <p:ph idx="1" type="body"/>
          </p:nvPr>
        </p:nvSpPr>
        <p:spPr>
          <a:xfrm>
            <a:off x="311700" y="1152475"/>
            <a:ext cx="414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495"/>
              <a:t>Anonymous namespaces give internal linkage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495"/>
              <a:t>Each cpp file including such a header gets its own version of the “contents”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495"/>
              <a:t>	Code bloat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495"/>
              <a:t>	ODR </a:t>
            </a:r>
            <a:r>
              <a:rPr lang="en" sz="1495"/>
              <a:t>violations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495"/>
              <a:t>	Possible bugs with static data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495"/>
              <a:t>Instead</a:t>
            </a:r>
            <a:endParaRPr sz="1495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495"/>
              <a:t>	Use normal namespaces</a:t>
            </a:r>
            <a:endParaRPr sz="1495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495"/>
              <a:t>Use inlining to avoid ODR violation</a:t>
            </a:r>
            <a:endParaRPr sz="1495"/>
          </a:p>
          <a:p>
            <a:pPr indent="45720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rPr lang="en" sz="1495"/>
              <a:t>Use detail namespaces</a:t>
            </a:r>
            <a:endParaRPr sz="1495"/>
          </a:p>
        </p:txBody>
      </p:sp>
      <p:sp>
        <p:nvSpPr>
          <p:cNvPr id="559" name="Google Shape;559;p8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// file foo.h: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amespace { // bad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const double x = 1.234;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const double y = 2.345;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double foo(double y) { 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  return y + x;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 // namespace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namespace foo { //good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const double x = 1.234;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amespace detail 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const double y = 2.345;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}  // detail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inline double foo(double y){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    return y + x;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br>
              <a:rPr lang="en" sz="12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200">
                <a:latin typeface="Courier New"/>
                <a:ea typeface="Courier New"/>
                <a:cs typeface="Courier New"/>
                <a:sym typeface="Courier New"/>
              </a:rPr>
              <a:t>} // namespace foo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60" name="Google Shape;560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2"/>
          <p:cNvSpPr txBox="1"/>
          <p:nvPr>
            <p:ph type="title"/>
          </p:nvPr>
        </p:nvSpPr>
        <p:spPr>
          <a:xfrm>
            <a:off x="311700" y="445025"/>
            <a:ext cx="870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</a:t>
            </a:r>
            <a:r>
              <a:rPr lang="en"/>
              <a:t>s?</a:t>
            </a:r>
            <a:endParaRPr/>
          </a:p>
        </p:txBody>
      </p:sp>
      <p:sp>
        <p:nvSpPr>
          <p:cNvPr id="155" name="Google Shape;15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They </a:t>
            </a:r>
            <a:r>
              <a:rPr lang="en" sz="2000"/>
              <a:t>define</a:t>
            </a:r>
            <a:r>
              <a:rPr lang="en" sz="2000"/>
              <a:t> new scopes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They are declared with the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namespace</a:t>
            </a:r>
            <a:r>
              <a:rPr lang="en" sz="2000"/>
              <a:t> keyword and a name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They can be nested or extended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You can access a namespace with the “scope </a:t>
            </a:r>
            <a:r>
              <a:rPr lang="en" sz="2000"/>
              <a:t>resolution</a:t>
            </a:r>
            <a:r>
              <a:rPr lang="en" sz="2000"/>
              <a:t> operator” (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::</a:t>
            </a:r>
            <a:r>
              <a:rPr lang="en" sz="2000"/>
              <a:t>)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SF.22: Use an unnamed (anonymous) namespace for all internal/non-exported entities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86"/>
          <p:cNvSpPr txBox="1"/>
          <p:nvPr>
            <p:ph idx="1" type="body"/>
          </p:nvPr>
        </p:nvSpPr>
        <p:spPr>
          <a:xfrm>
            <a:off x="311700" y="1618250"/>
            <a:ext cx="3999900" cy="29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Nothing external can use symbols in an unnamed namespace</a:t>
            </a:r>
            <a:endParaRPr sz="1700"/>
          </a:p>
          <a:p>
            <a:pPr indent="0" lvl="0" marL="0" rtl="0" algn="l">
              <a:spcBef>
                <a:spcPts val="2400"/>
              </a:spcBef>
              <a:spcAft>
                <a:spcPts val="1200"/>
              </a:spcAft>
              <a:buNone/>
            </a:pPr>
            <a:r>
              <a:rPr lang="en" sz="1700"/>
              <a:t>Unless a </a:t>
            </a:r>
            <a:r>
              <a:rPr lang="en" sz="1700"/>
              <a:t>definition</a:t>
            </a:r>
            <a:r>
              <a:rPr lang="en" sz="1700"/>
              <a:t> is exported, put it in an anonymous namespace</a:t>
            </a:r>
            <a:endParaRPr sz="1700"/>
          </a:p>
        </p:txBody>
      </p:sp>
      <p:sp>
        <p:nvSpPr>
          <p:cNvPr id="567" name="Google Shape;567;p86"/>
          <p:cNvSpPr txBox="1"/>
          <p:nvPr>
            <p:ph idx="2" type="body"/>
          </p:nvPr>
        </p:nvSpPr>
        <p:spPr>
          <a:xfrm>
            <a:off x="4832400" y="1618375"/>
            <a:ext cx="3999900" cy="29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Instead of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static int f();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int g();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static bool h();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int k();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Prefer using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  int f();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  bool h();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  // namespace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int g();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int k();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68" name="Google Shape;568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SL.3: Do not add entities to namespace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74" name="Google Shape;574;p87"/>
          <p:cNvSpPr txBox="1"/>
          <p:nvPr>
            <p:ph idx="1" type="body"/>
          </p:nvPr>
        </p:nvSpPr>
        <p:spPr>
          <a:xfrm>
            <a:off x="311700" y="1152475"/>
            <a:ext cx="412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Adding to 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n" sz="1600"/>
              <a:t> might change the meaning of otherwise standards conforming code.</a:t>
            </a:r>
            <a:endParaRPr sz="1600"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600"/>
              <a:t>Additions to 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n" sz="1600"/>
              <a:t> might clash with future versions of the standard.</a:t>
            </a:r>
            <a:endParaRPr sz="1600"/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600"/>
              <a:t>It</a:t>
            </a:r>
            <a:r>
              <a:rPr lang="en" sz="1600"/>
              <a:t> i</a:t>
            </a:r>
            <a:r>
              <a:rPr lang="en" sz="1600"/>
              <a:t>s even undefined behavior to add declarations or definitions to 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800"/>
              </a:spcBef>
              <a:spcAft>
                <a:spcPts val="1800"/>
              </a:spcAft>
              <a:buNone/>
            </a:pPr>
            <a:r>
              <a:rPr lang="en" sz="1600"/>
              <a:t>Except for some template specializations!</a:t>
            </a:r>
            <a:endParaRPr sz="1600"/>
          </a:p>
        </p:txBody>
      </p:sp>
      <p:sp>
        <p:nvSpPr>
          <p:cNvPr id="575" name="Google Shape;575;p8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 std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UB: not allowed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void my_utility() { /* ... */ }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UB!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bool operator==(const vector&lt;int&gt;&amp;, const vector&lt;int&gt;&amp;);  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  // namespace std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76" name="Google Shape;576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SL.3: Do not add entities to namespace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std</a:t>
            </a:r>
            <a:r>
              <a:rPr lang="en"/>
              <a:t> </a:t>
            </a:r>
            <a:r>
              <a:rPr lang="en"/>
              <a:t>(cont)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8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Except for some template specializations</a:t>
            </a:r>
            <a:endParaRPr sz="1600"/>
          </a:p>
          <a:p>
            <a:pPr indent="0" lvl="0" marL="45720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600"/>
              <a:t>If the declaration depends on at least one user-defined type</a:t>
            </a:r>
            <a:endParaRPr sz="1600"/>
          </a:p>
          <a:p>
            <a:pPr indent="0" lvl="0" marL="457200" rtl="0" algn="l">
              <a:spcBef>
                <a:spcPts val="1800"/>
              </a:spcBef>
              <a:spcAft>
                <a:spcPts val="1800"/>
              </a:spcAft>
              <a:buNone/>
            </a:pPr>
            <a:r>
              <a:rPr lang="en" sz="1600"/>
              <a:t>And the specialization satisfies all requirements for the original template</a:t>
            </a:r>
            <a:endParaRPr sz="1600"/>
          </a:p>
        </p:txBody>
      </p:sp>
      <p:sp>
        <p:nvSpPr>
          <p:cNvPr id="583" name="Google Shape;583;p8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template&lt;&gt;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struct std::hash&lt;MyType&gt;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std::size_t operator()(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const MyType&amp; t) const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    return t.hash();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};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84" name="Google Shape;584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Google C++ Style Guide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1" name="Google Shape;591;p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✅ Use </a:t>
            </a:r>
            <a:r>
              <a:rPr lang="en" sz="2000">
                <a:latin typeface="Arial"/>
                <a:ea typeface="Arial"/>
                <a:cs typeface="Arial"/>
                <a:sym typeface="Arial"/>
              </a:rPr>
              <a:t>namespaces </a:t>
            </a:r>
            <a:r>
              <a:rPr lang="en" sz="2000"/>
              <a:t>generously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❌</a:t>
            </a:r>
            <a:r>
              <a:rPr i="1" lang="en" sz="2000"/>
              <a:t> using directives</a:t>
            </a:r>
            <a:r>
              <a:rPr lang="en" sz="2000"/>
              <a:t> are forbidden, use </a:t>
            </a:r>
            <a:r>
              <a:rPr i="1" lang="en" sz="2000"/>
              <a:t>namespace aliases </a:t>
            </a:r>
            <a:r>
              <a:rPr lang="en" sz="2000"/>
              <a:t>instead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✅ </a:t>
            </a:r>
            <a:r>
              <a:rPr i="1" lang="en" sz="2000"/>
              <a:t>using declarations</a:t>
            </a:r>
            <a:r>
              <a:rPr lang="en" sz="2000"/>
              <a:t> are fine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❌ </a:t>
            </a:r>
            <a:r>
              <a:rPr i="1" lang="en" sz="2000"/>
              <a:t>inline namespaces</a:t>
            </a:r>
            <a:r>
              <a:rPr lang="en" sz="2000"/>
              <a:t> are forbidden (allowed only for versioning)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❌ No </a:t>
            </a:r>
            <a:r>
              <a:rPr i="1" lang="en" sz="2000"/>
              <a:t>anonymous namespaces</a:t>
            </a:r>
            <a:r>
              <a:rPr lang="en" sz="2000"/>
              <a:t> in header files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C++ Style Guide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8" name="Google Shape;598;p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hlink"/>
                </a:solidFill>
                <a:hlinkClick r:id="rId3"/>
              </a:rPr>
              <a:t>Namespace names</a:t>
            </a:r>
            <a:r>
              <a:rPr lang="en" sz="2000"/>
              <a:t> should use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snake_case</a:t>
            </a:r>
            <a:br>
              <a:rPr lang="en" sz="2000"/>
            </a:br>
            <a:r>
              <a:rPr lang="en" sz="2000"/>
              <a:t>Top-level namespaces must be globally unique and recognizable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Nested namespaces should avoid well-known top-level namespaces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The contents of namespaces are not indented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Use closing comments, for anonymous namespaces leave the name empty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C++ Style Guide -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Formatting</a:t>
            </a:r>
            <a:r>
              <a:rPr lang="en">
                <a:solidFill>
                  <a:schemeClr val="accent3"/>
                </a:solidFill>
              </a:rPr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5" name="Google Shape;605;p91"/>
          <p:cNvSpPr txBox="1"/>
          <p:nvPr>
            <p:ph idx="1" type="body"/>
          </p:nvPr>
        </p:nvSpPr>
        <p:spPr>
          <a:xfrm>
            <a:off x="311700" y="2230125"/>
            <a:ext cx="3999900" cy="23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namespace foo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// Wrong! 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// Indented, when it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// should not be.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void foo() {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// …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06" name="Google Shape;606;p91"/>
          <p:cNvSpPr txBox="1"/>
          <p:nvPr>
            <p:ph idx="2" type="body"/>
          </p:nvPr>
        </p:nvSpPr>
        <p:spPr>
          <a:xfrm>
            <a:off x="4832400" y="2230125"/>
            <a:ext cx="3999900" cy="233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amespace foo {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// Correct.  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// No extra indentation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// within namespace.</a:t>
            </a:r>
            <a:br>
              <a:rPr lang="en" sz="1600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void foo() {  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...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}  // namespace foo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07" name="Google Shape;607;p91"/>
          <p:cNvSpPr txBox="1"/>
          <p:nvPr/>
        </p:nvSpPr>
        <p:spPr>
          <a:xfrm>
            <a:off x="311575" y="1275125"/>
            <a:ext cx="8520600" cy="6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The contents of namespaces are not indented.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There is a closing comment</a:t>
            </a:r>
            <a:endParaRPr sz="18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and organizational experience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4" name="Google Shape;614;p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✅ </a:t>
            </a:r>
            <a:r>
              <a:rPr i="1" lang="en" sz="1300"/>
              <a:t>using declarations</a:t>
            </a:r>
            <a:r>
              <a:rPr lang="en" sz="1300"/>
              <a:t> are fine in </a:t>
            </a: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.cpp</a:t>
            </a:r>
            <a:r>
              <a:rPr lang="en" sz="1300"/>
              <a:t> files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❌Limit using directives to and even in </a:t>
            </a: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.cpp</a:t>
            </a:r>
            <a:r>
              <a:rPr lang="en" sz="1300"/>
              <a:t> file</a:t>
            </a:r>
            <a:r>
              <a:rPr lang="en" sz="1300"/>
              <a:t>s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❌Avoid namespace aliases, especially in header files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❌No more than 4 level nested namespaces (the top one is all the same)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⚠️Differentiate between impl, detail, </a:t>
            </a:r>
            <a:r>
              <a:rPr lang="en" sz="1300"/>
              <a:t>potentially</a:t>
            </a:r>
            <a:r>
              <a:rPr lang="en" sz="1300"/>
              <a:t> detail or api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⚠️</a:t>
            </a:r>
            <a:r>
              <a:rPr lang="en" sz="1300"/>
              <a:t>Always </a:t>
            </a:r>
            <a:r>
              <a:rPr lang="en" sz="1300"/>
              <a:t>fully</a:t>
            </a:r>
            <a:r>
              <a:rPr lang="en" sz="1300"/>
              <a:t> </a:t>
            </a:r>
            <a:r>
              <a:rPr lang="en" sz="1300"/>
              <a:t>qualify</a:t>
            </a:r>
            <a:r>
              <a:rPr lang="en" sz="1300"/>
              <a:t> in macros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/>
              <a:t>⚠️</a:t>
            </a:r>
            <a:r>
              <a:rPr lang="en" sz="1300"/>
              <a:t>Opening up a foreign namespace is often a code smell (it can happen </a:t>
            </a:r>
            <a:r>
              <a:rPr lang="en" sz="1300"/>
              <a:t>sometimes</a:t>
            </a:r>
            <a:r>
              <a:rPr lang="en" sz="1300"/>
              <a:t>)</a:t>
            </a:r>
            <a:endParaRPr sz="1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 </a:t>
            </a:r>
            <a:r>
              <a:rPr i="1" lang="en"/>
              <a:t>using declarations</a:t>
            </a:r>
            <a:r>
              <a:rPr lang="en"/>
              <a:t> to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.cpp</a:t>
            </a:r>
            <a:r>
              <a:rPr lang="en"/>
              <a:t> files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1" name="Google Shape;621;p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/>
              <a:t>Using directives</a:t>
            </a:r>
            <a:r>
              <a:rPr lang="en" sz="2000"/>
              <a:t> are forbidden in header files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Also better to be avoided in </a:t>
            </a:r>
            <a:r>
              <a:rPr lang="en" sz="2000">
                <a:latin typeface="Courier New"/>
                <a:ea typeface="Courier New"/>
                <a:cs typeface="Courier New"/>
                <a:sym typeface="Courier New"/>
              </a:rPr>
              <a:t>.cpp</a:t>
            </a:r>
            <a:r>
              <a:rPr lang="en" sz="2000"/>
              <a:t> files as they worsen readability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Use </a:t>
            </a:r>
            <a:r>
              <a:rPr i="1" lang="en" sz="2000"/>
              <a:t>using declarations</a:t>
            </a:r>
            <a:r>
              <a:rPr lang="en" sz="2000"/>
              <a:t> as much as you need if they improve readability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Don’t use them in the header files to </a:t>
            </a:r>
            <a:r>
              <a:rPr b="1" lang="en" sz="2000"/>
              <a:t>avoid namespace pollution</a:t>
            </a:r>
            <a:endParaRPr b="1"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more than 4 level nested namespaces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8" name="Google Shape;628;p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9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550"/>
              <a:t>D</a:t>
            </a:r>
            <a:r>
              <a:rPr lang="en" sz="1550"/>
              <a:t>eeply nested namespaces can lead to name clashes due to UNL</a:t>
            </a:r>
            <a:endParaRPr sz="1550"/>
          </a:p>
          <a:p>
            <a:pPr indent="457200" lvl="0" marL="0" rtl="0" algn="l">
              <a:lnSpc>
                <a:spcPct val="190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550"/>
              <a:t>Though the risk can be eliminated if only leaf NSs are used for symbols</a:t>
            </a:r>
            <a:endParaRPr sz="1550"/>
          </a:p>
          <a:p>
            <a:pPr indent="457200" lvl="0" marL="0" rtl="0" algn="l">
              <a:lnSpc>
                <a:spcPct val="190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550"/>
              <a:t>While intermediary NSs are used for code organization</a:t>
            </a:r>
            <a:endParaRPr sz="1550"/>
          </a:p>
          <a:p>
            <a:pPr indent="0" lvl="0" marL="0" rtl="0" algn="l">
              <a:lnSpc>
                <a:spcPct val="190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550"/>
              <a:t>Too deep NSs are also too verbose and hard to read</a:t>
            </a:r>
            <a:endParaRPr sz="1550"/>
          </a:p>
          <a:p>
            <a:pPr indent="0" lvl="0" marL="0" rtl="0" algn="l">
              <a:lnSpc>
                <a:spcPct val="190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550"/>
              <a:t>Usually we use 3 levels</a:t>
            </a:r>
            <a:endParaRPr sz="1550"/>
          </a:p>
          <a:p>
            <a:pPr indent="0" lvl="0" marL="0" rtl="0" algn="l">
              <a:lnSpc>
                <a:spcPct val="190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rPr lang="en" sz="1550"/>
              <a:t>There might be an extra level for bigger modules and </a:t>
            </a:r>
            <a:r>
              <a:rPr lang="en" sz="1550">
                <a:latin typeface="Courier New"/>
                <a:ea typeface="Courier New"/>
                <a:cs typeface="Courier New"/>
                <a:sym typeface="Courier New"/>
              </a:rPr>
              <a:t>details</a:t>
            </a:r>
            <a:endParaRPr sz="155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Always fully qualify in macros!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5" name="Google Shape;635;p9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First of all</a:t>
            </a:r>
            <a:r>
              <a:rPr lang="en" sz="2000"/>
              <a:t>, don’t use macro</a:t>
            </a:r>
            <a:r>
              <a:rPr lang="en" sz="2000"/>
              <a:t>s! 😉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Macros are never part of namespaces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They are expanded before compilation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The preprocessor knows nothing about namespaces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Always fully qualify symbols in macros to </a:t>
            </a:r>
            <a:r>
              <a:rPr lang="en" sz="2000"/>
              <a:t>avoid</a:t>
            </a:r>
            <a:r>
              <a:rPr lang="en" sz="2000"/>
              <a:t> lookup issues</a:t>
            </a:r>
            <a:endParaRPr sz="2000"/>
          </a:p>
        </p:txBody>
      </p:sp>
      <p:sp>
        <p:nvSpPr>
          <p:cNvPr id="636" name="Google Shape;636;p9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https://godbolt.org/z/c5Ec8cdKK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 foo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class Widget {};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#define WW(n) Widget n;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  // namespace foo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 bar 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error: 'Widget' was not declared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in this scope; did you mean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// 'foo::Widget'?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void use_macro() { WW(x); }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}  // namespace bar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int main() { bar::use_macro(); 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3"/>
          <p:cNvSpPr txBox="1"/>
          <p:nvPr>
            <p:ph type="title"/>
          </p:nvPr>
        </p:nvSpPr>
        <p:spPr>
          <a:xfrm>
            <a:off x="311700" y="445025"/>
            <a:ext cx="870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namespace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/>
              <a:t> for Better Code Organization</a:t>
            </a:r>
            <a:endParaRPr/>
          </a:p>
        </p:txBody>
      </p:sp>
      <p:sp>
        <p:nvSpPr>
          <p:cNvPr id="162" name="Google Shape;162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Organizes code in logical units, almost like code folders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Improves modularity and readability by creating logical units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Reduces the risk of redefinition errors and naming conflicts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Projects scale better, become more manageable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Essential for large/external code, avoids clashes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Opening up a foreign namespace is often a code smell</a:t>
            </a:r>
            <a:endParaRPr/>
          </a:p>
        </p:txBody>
      </p:sp>
      <p:sp>
        <p:nvSpPr>
          <p:cNvPr id="642" name="Google Shape;642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3" name="Google Shape;643;p96"/>
          <p:cNvSpPr txBox="1"/>
          <p:nvPr>
            <p:ph idx="1" type="body"/>
          </p:nvPr>
        </p:nvSpPr>
        <p:spPr>
          <a:xfrm>
            <a:off x="311700" y="1589050"/>
            <a:ext cx="8520600" cy="29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Each usage is a sign of dependency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Some are essential…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Too many should probably warn you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Industry best practices are less permissive then Core Guidelines</a:t>
            </a:r>
            <a:endParaRPr/>
          </a:p>
        </p:txBody>
      </p:sp>
      <p:sp>
        <p:nvSpPr>
          <p:cNvPr id="649" name="Google Shape;649;p97"/>
          <p:cNvSpPr txBox="1"/>
          <p:nvPr>
            <p:ph idx="1" type="body"/>
          </p:nvPr>
        </p:nvSpPr>
        <p:spPr>
          <a:xfrm>
            <a:off x="311700" y="1520550"/>
            <a:ext cx="8520600" cy="30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guidelines protects mostly the global namespace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Most coding guidelines protect user defined namespaces as well</a:t>
            </a:r>
            <a:endParaRPr/>
          </a:p>
        </p:txBody>
      </p:sp>
      <p:sp>
        <p:nvSpPr>
          <p:cNvPr id="650" name="Google Shape;650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98"/>
          <p:cNvSpPr txBox="1"/>
          <p:nvPr>
            <p:ph type="title"/>
          </p:nvPr>
        </p:nvSpPr>
        <p:spPr>
          <a:xfrm>
            <a:off x="0" y="526350"/>
            <a:ext cx="914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to conclude!</a:t>
            </a:r>
            <a:endParaRPr/>
          </a:p>
        </p:txBody>
      </p:sp>
      <p:sp>
        <p:nvSpPr>
          <p:cNvPr id="656" name="Google Shape;656;p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takeaways</a:t>
            </a:r>
            <a:endParaRPr/>
          </a:p>
        </p:txBody>
      </p:sp>
      <p:sp>
        <p:nvSpPr>
          <p:cNvPr id="662" name="Google Shape;662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3" name="Google Shape;663;p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Use namespaces to prevent name collisions and organize code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Avoid polluting the namespaces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Prefer fine-grained and nested namespaces over large monolithic ones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Keep naming consistent and meaningful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</a:t>
            </a:r>
            <a:r>
              <a:rPr lang="en"/>
              <a:t>practical tips</a:t>
            </a:r>
            <a:endParaRPr/>
          </a:p>
        </p:txBody>
      </p:sp>
      <p:sp>
        <p:nvSpPr>
          <p:cNvPr id="669" name="Google Shape;669;p10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✅ Do</a:t>
            </a:r>
            <a:endParaRPr b="1"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Use </a:t>
            </a:r>
            <a:r>
              <a:rPr i="1" lang="en" sz="1500"/>
              <a:t>namespaces</a:t>
            </a:r>
            <a:r>
              <a:rPr lang="en" sz="1500"/>
              <a:t> to group related code	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Use </a:t>
            </a:r>
            <a:r>
              <a:rPr i="1" lang="en" sz="1500">
                <a:latin typeface="Courier New"/>
                <a:ea typeface="Courier New"/>
                <a:cs typeface="Courier New"/>
                <a:sym typeface="Courier New"/>
              </a:rPr>
              <a:t>using</a:t>
            </a:r>
            <a:r>
              <a:rPr i="1" lang="en" sz="1500"/>
              <a:t> declarations</a:t>
            </a:r>
            <a:r>
              <a:rPr lang="en" sz="1500"/>
              <a:t> in .cpp files	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Use </a:t>
            </a:r>
            <a:r>
              <a:rPr i="1" lang="en" sz="1500"/>
              <a:t>namespace alias</a:t>
            </a:r>
            <a:r>
              <a:rPr lang="en" sz="1500"/>
              <a:t> when helpful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/>
              <a:t>Might use </a:t>
            </a:r>
            <a:r>
              <a:rPr i="1" lang="en" sz="1500">
                <a:latin typeface="Courier New"/>
                <a:ea typeface="Courier New"/>
                <a:cs typeface="Courier New"/>
                <a:sym typeface="Courier New"/>
              </a:rPr>
              <a:t>inline namespace</a:t>
            </a:r>
            <a:r>
              <a:rPr lang="en" sz="1500"/>
              <a:t> for versions		</a:t>
            </a:r>
            <a:endParaRPr sz="1500"/>
          </a:p>
        </p:txBody>
      </p:sp>
      <p:sp>
        <p:nvSpPr>
          <p:cNvPr id="670" name="Google Shape;670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1" name="Google Shape;671;p100"/>
          <p:cNvSpPr txBox="1"/>
          <p:nvPr>
            <p:ph idx="2" type="body"/>
          </p:nvPr>
        </p:nvSpPr>
        <p:spPr>
          <a:xfrm>
            <a:off x="4457925" y="1152475"/>
            <a:ext cx="4374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❌ Don't</a:t>
            </a:r>
            <a:endParaRPr b="1"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Use </a:t>
            </a:r>
            <a:r>
              <a:rPr lang="en" sz="1500"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r>
              <a:rPr lang="en" sz="1500"/>
              <a:t> in headers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Over-nest deeply without reason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Assume readers know where symbols come from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Dump everything into </a:t>
            </a:r>
            <a:r>
              <a:rPr i="1" lang="en" sz="1500">
                <a:latin typeface="Courier New"/>
                <a:ea typeface="Courier New"/>
                <a:cs typeface="Courier New"/>
                <a:sym typeface="Courier New"/>
              </a:rPr>
              <a:t>namespace util</a:t>
            </a:r>
            <a:endParaRPr i="1"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0A12"/>
        </a:solidFill>
      </p:bgPr>
    </p:bg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101"/>
          <p:cNvSpPr/>
          <p:nvPr/>
        </p:nvSpPr>
        <p:spPr>
          <a:xfrm>
            <a:off x="1853550" y="3162025"/>
            <a:ext cx="1745700" cy="9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rgbClr val="FFFFFF"/>
                </a:solidFill>
              </a:rPr>
              <a:t>Sandor</a:t>
            </a:r>
            <a:br>
              <a:rPr b="1" i="0" lang="en" sz="3200" u="none" cap="none" strike="noStrike">
                <a:solidFill>
                  <a:schemeClr val="dk1"/>
                </a:solidFill>
              </a:rPr>
            </a:br>
            <a:r>
              <a:rPr b="1" lang="en" sz="3200">
                <a:solidFill>
                  <a:srgbClr val="FFFFFF"/>
                </a:solidFill>
              </a:rPr>
              <a:t>Dargo</a:t>
            </a:r>
            <a:endParaRPr b="1" i="0" sz="3200" u="none" cap="none" strike="noStrike">
              <a:solidFill>
                <a:schemeClr val="dk1"/>
              </a:solidFill>
            </a:endParaRPr>
          </a:p>
        </p:txBody>
      </p:sp>
      <p:sp>
        <p:nvSpPr>
          <p:cNvPr id="678" name="Google Shape;678;p101"/>
          <p:cNvSpPr/>
          <p:nvPr/>
        </p:nvSpPr>
        <p:spPr>
          <a:xfrm>
            <a:off x="495300" y="591423"/>
            <a:ext cx="8153400" cy="18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C++ Fundamentals</a:t>
            </a:r>
            <a:r>
              <a:rPr lang="en" sz="43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: </a:t>
            </a:r>
            <a:br>
              <a:rPr lang="en" sz="43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</a:br>
            <a:r>
              <a:rPr lang="en" sz="430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Namespaces 101</a:t>
            </a:r>
            <a:endParaRPr sz="43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679" name="Google Shape;679;p10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299" y="3033013"/>
            <a:ext cx="1249200" cy="124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80" name="Google Shape;680;p101"/>
          <p:cNvSpPr txBox="1"/>
          <p:nvPr/>
        </p:nvSpPr>
        <p:spPr>
          <a:xfrm>
            <a:off x="495300" y="4696075"/>
            <a:ext cx="42492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25" lIns="45725" spcFirstLastPara="1" rIns="45725" wrap="square" tIns="45725">
            <a:spAutoFit/>
          </a:bodyPr>
          <a:lstStyle/>
          <a:p>
            <a:pPr indent="0" lvl="0" marL="0" rtl="0" algn="l">
              <a:lnSpc>
                <a:spcPct val="2727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rPr>
              <a:t>T W I T T E R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@SandorDargo   	</a:t>
            </a:r>
            <a:r>
              <a:rPr b="1" lang="en" sz="700">
                <a:solidFill>
                  <a:srgbClr val="D0CECE"/>
                </a:solidFill>
                <a:latin typeface="Roboto"/>
                <a:ea typeface="Roboto"/>
                <a:cs typeface="Roboto"/>
                <a:sym typeface="Roboto"/>
              </a:rPr>
              <a:t>W E B</a:t>
            </a:r>
            <a:r>
              <a:rPr lang="en"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sandordargo.com</a:t>
            </a:r>
            <a:endParaRPr sz="1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81" name="Google Shape;681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292" y="3033013"/>
            <a:ext cx="1249200" cy="124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82" name="Google Shape;682;p101"/>
          <p:cNvSpPr/>
          <p:nvPr/>
        </p:nvSpPr>
        <p:spPr>
          <a:xfrm>
            <a:off x="495300" y="3033013"/>
            <a:ext cx="1249200" cy="1249200"/>
          </a:xfrm>
          <a:prstGeom prst="donut">
            <a:avLst>
              <a:gd fmla="val 945" name="adj"/>
            </a:avLst>
          </a:prstGeom>
          <a:solidFill>
            <a:srgbClr val="19E68C"/>
          </a:solidFill>
          <a:ln cap="flat" cmpd="sng" w="9525">
            <a:solidFill>
              <a:srgbClr val="19E6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101"/>
          <p:cNvSpPr txBox="1"/>
          <p:nvPr/>
        </p:nvSpPr>
        <p:spPr>
          <a:xfrm>
            <a:off x="5624700" y="3252775"/>
            <a:ext cx="29724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lt1"/>
                </a:solidFill>
              </a:rPr>
              <a:t> C++ On Sea</a:t>
            </a:r>
            <a:br>
              <a:rPr b="1" lang="en" sz="2000">
                <a:solidFill>
                  <a:schemeClr val="lt1"/>
                </a:solidFill>
              </a:rPr>
            </a:br>
            <a:r>
              <a:rPr b="1" lang="en">
                <a:solidFill>
                  <a:schemeClr val="lt1"/>
                </a:solidFill>
              </a:rPr>
              <a:t>23th June 2025, Folkestone (UK)</a:t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684" name="Google Shape;684;p101" title="Namespaces 101_Title Card copy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Real-World Problems Namespaces Solve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Avoids name collisions between different libraries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Keeps large projects' APIs manageable</a:t>
            </a:r>
            <a:endParaRPr sz="20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Creates clear boundaries for modules</a:t>
            </a:r>
            <a:endParaRPr sz="2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5"/>
          <p:cNvSpPr txBox="1"/>
          <p:nvPr>
            <p:ph type="title"/>
          </p:nvPr>
        </p:nvSpPr>
        <p:spPr>
          <a:xfrm>
            <a:off x="510450" y="2057400"/>
            <a:ext cx="57015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 Evolution</a:t>
            </a:r>
            <a:endParaRPr/>
          </a:p>
        </p:txBody>
      </p:sp>
      <p:sp>
        <p:nvSpPr>
          <p:cNvPr id="176" name="Google Shape;17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p35"/>
          <p:cNvSpPr txBox="1"/>
          <p:nvPr/>
        </p:nvSpPr>
        <p:spPr>
          <a:xfrm>
            <a:off x="6212025" y="205625"/>
            <a:ext cx="2931900" cy="52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 to Namespaces</a:t>
            </a:r>
            <a:endParaRPr sz="170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 Evolution</a:t>
            </a:r>
            <a:endParaRPr sz="19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Namespace Mechanics and Scope Rules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" sz="17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Best Practices</a:t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010A12"/>
      </a:dk1>
      <a:lt1>
        <a:srgbClr val="FFFFFF"/>
      </a:lt1>
      <a:dk2>
        <a:srgbClr val="FF9900"/>
      </a:dk2>
      <a:lt2>
        <a:srgbClr val="19E68C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